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Mono"/>
      <p:regular r:id="rId21"/>
      <p:bold r:id="rId22"/>
      <p:italic r:id="rId23"/>
      <p:boldItalic r:id="rId24"/>
    </p:embeddedFont>
    <p:embeddedFont>
      <p:font typeface="Nunito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3897A28-A53F-4182-87EB-83091649D77C}">
  <a:tblStyle styleId="{C3897A28-A53F-4182-87EB-83091649D77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Mono-bold.fntdata"/><Relationship Id="rId21" Type="http://schemas.openxmlformats.org/officeDocument/2006/relationships/font" Target="fonts/RobotoMono-regular.fntdata"/><Relationship Id="rId24" Type="http://schemas.openxmlformats.org/officeDocument/2006/relationships/font" Target="fonts/RobotoMono-boldItalic.fntdata"/><Relationship Id="rId23" Type="http://schemas.openxmlformats.org/officeDocument/2006/relationships/font" Target="fonts/RobotoMon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Sans-bold.fntdata"/><Relationship Id="rId25" Type="http://schemas.openxmlformats.org/officeDocument/2006/relationships/font" Target="fonts/NunitoSans-regular.fntdata"/><Relationship Id="rId28" Type="http://schemas.openxmlformats.org/officeDocument/2006/relationships/font" Target="fonts/NunitoSans-boldItalic.fntdata"/><Relationship Id="rId27" Type="http://schemas.openxmlformats.org/officeDocument/2006/relationships/font" Target="fonts/Nunito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556781fa9e_4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556781fa9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591d7a3b3_0_7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591d7a3b3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5591d7a3b3_0_8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5591d7a3b3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5591d7a3b3_0_12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5591d7a3b3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5591d7a3b3_0_9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5591d7a3b3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5591d7a3b3_0_10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5591d7a3b3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55e0e7b116_0_16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55e0e7b116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5e0e7b116_0_2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5e0e7b11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5591d7a3b3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5591d7a3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5591d7a3b3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5591d7a3b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5591d7a3b3_0_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591d7a3b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5591d7a3b3_0_3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5591d7a3b3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5591d7a3b3_0_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5591d7a3b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5591d7a3b3_0_5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591d7a3b3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591d7a3b3_0_1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591d7a3b3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9" name="Shape 9"/>
        <p:cNvGrpSpPr/>
        <p:nvPr/>
      </p:nvGrpSpPr>
      <p:grpSpPr>
        <a:xfrm>
          <a:off x="0" y="0"/>
          <a:ext cx="0" cy="0"/>
          <a:chOff x="0" y="0"/>
          <a:chExt cx="0" cy="0"/>
        </a:xfrm>
      </p:grpSpPr>
      <p:sp>
        <p:nvSpPr>
          <p:cNvPr id="10" name="Google Shape;10;p2"/>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4"/>
              </a:buClr>
              <a:buSzPts val="3000"/>
              <a:buNone/>
              <a:defRPr b="1" sz="3000">
                <a:solidFill>
                  <a:schemeClr val="accent4"/>
                </a:solidFill>
              </a:defRPr>
            </a:lvl1pPr>
            <a:lvl2pPr lvl="1">
              <a:spcBef>
                <a:spcPts val="0"/>
              </a:spcBef>
              <a:spcAft>
                <a:spcPts val="0"/>
              </a:spcAft>
              <a:buClr>
                <a:srgbClr val="F67031"/>
              </a:buClr>
              <a:buSzPts val="3000"/>
              <a:buNone/>
              <a:defRPr b="1" sz="3000">
                <a:solidFill>
                  <a:srgbClr val="F67031"/>
                </a:solidFill>
              </a:defRPr>
            </a:lvl2pPr>
            <a:lvl3pPr lvl="2">
              <a:spcBef>
                <a:spcPts val="0"/>
              </a:spcBef>
              <a:spcAft>
                <a:spcPts val="0"/>
              </a:spcAft>
              <a:buClr>
                <a:srgbClr val="F67031"/>
              </a:buClr>
              <a:buSzPts val="3000"/>
              <a:buNone/>
              <a:defRPr b="1" sz="3000">
                <a:solidFill>
                  <a:srgbClr val="F67031"/>
                </a:solidFill>
              </a:defRPr>
            </a:lvl3pPr>
            <a:lvl4pPr lvl="3">
              <a:spcBef>
                <a:spcPts val="0"/>
              </a:spcBef>
              <a:spcAft>
                <a:spcPts val="0"/>
              </a:spcAft>
              <a:buClr>
                <a:srgbClr val="F67031"/>
              </a:buClr>
              <a:buSzPts val="3000"/>
              <a:buNone/>
              <a:defRPr b="1" sz="3000">
                <a:solidFill>
                  <a:srgbClr val="F67031"/>
                </a:solidFill>
              </a:defRPr>
            </a:lvl4pPr>
            <a:lvl5pPr lvl="4">
              <a:spcBef>
                <a:spcPts val="0"/>
              </a:spcBef>
              <a:spcAft>
                <a:spcPts val="0"/>
              </a:spcAft>
              <a:buClr>
                <a:srgbClr val="F67031"/>
              </a:buClr>
              <a:buSzPts val="3000"/>
              <a:buNone/>
              <a:defRPr b="1" sz="3000">
                <a:solidFill>
                  <a:srgbClr val="F67031"/>
                </a:solidFill>
              </a:defRPr>
            </a:lvl5pPr>
            <a:lvl6pPr lvl="5">
              <a:spcBef>
                <a:spcPts val="0"/>
              </a:spcBef>
              <a:spcAft>
                <a:spcPts val="0"/>
              </a:spcAft>
              <a:buClr>
                <a:srgbClr val="F67031"/>
              </a:buClr>
              <a:buSzPts val="3000"/>
              <a:buNone/>
              <a:defRPr b="1" sz="3000">
                <a:solidFill>
                  <a:srgbClr val="F67031"/>
                </a:solidFill>
              </a:defRPr>
            </a:lvl6pPr>
            <a:lvl7pPr lvl="6">
              <a:spcBef>
                <a:spcPts val="0"/>
              </a:spcBef>
              <a:spcAft>
                <a:spcPts val="0"/>
              </a:spcAft>
              <a:buClr>
                <a:srgbClr val="F67031"/>
              </a:buClr>
              <a:buSzPts val="3000"/>
              <a:buNone/>
              <a:defRPr b="1" sz="3000">
                <a:solidFill>
                  <a:srgbClr val="F67031"/>
                </a:solidFill>
              </a:defRPr>
            </a:lvl7pPr>
            <a:lvl8pPr lvl="7">
              <a:spcBef>
                <a:spcPts val="0"/>
              </a:spcBef>
              <a:spcAft>
                <a:spcPts val="0"/>
              </a:spcAft>
              <a:buClr>
                <a:srgbClr val="F67031"/>
              </a:buClr>
              <a:buSzPts val="3000"/>
              <a:buNone/>
              <a:defRPr b="1" sz="3000">
                <a:solidFill>
                  <a:srgbClr val="F67031"/>
                </a:solidFill>
              </a:defRPr>
            </a:lvl8pPr>
            <a:lvl9pPr lvl="8">
              <a:spcBef>
                <a:spcPts val="0"/>
              </a:spcBef>
              <a:spcAft>
                <a:spcPts val="0"/>
              </a:spcAft>
              <a:buClr>
                <a:srgbClr val="F67031"/>
              </a:buClr>
              <a:buSzPts val="3000"/>
              <a:buNone/>
              <a:defRPr b="1" sz="3000">
                <a:solidFill>
                  <a:srgbClr val="F67031"/>
                </a:solidFill>
              </a:defRPr>
            </a:lvl9pPr>
          </a:lstStyle>
          <a:p/>
        </p:txBody>
      </p:sp>
      <p:sp>
        <p:nvSpPr>
          <p:cNvPr id="12" name="Google Shape;12;p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with intro text">
  <p:cSld name="TITLE_AND_BODY_1">
    <p:spTree>
      <p:nvGrpSpPr>
        <p:cNvPr id="75" name="Shape 75"/>
        <p:cNvGrpSpPr/>
        <p:nvPr/>
      </p:nvGrpSpPr>
      <p:grpSpPr>
        <a:xfrm>
          <a:off x="0" y="0"/>
          <a:ext cx="0" cy="0"/>
          <a:chOff x="0" y="0"/>
          <a:chExt cx="0" cy="0"/>
        </a:xfrm>
      </p:grpSpPr>
      <p:sp>
        <p:nvSpPr>
          <p:cNvPr id="76" name="Google Shape;76;p1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77" name="Google Shape;77;p11"/>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79" name="Google Shape;79;p11"/>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1pPr>
            <a:lvl2pPr indent="-330200" lvl="1" marL="9144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2pPr>
            <a:lvl3pPr indent="-330200" lvl="2" marL="13716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3pPr>
            <a:lvl4pPr indent="-330200" lvl="3" marL="18288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4pPr>
            <a:lvl5pPr indent="-330200" lvl="4" marL="22860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5pPr>
            <a:lvl6pPr indent="-330200" lvl="5" marL="27432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6pPr>
            <a:lvl7pPr indent="-330200" lvl="6" marL="32004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7pPr>
            <a:lvl8pPr indent="-330200" lvl="7" marL="36576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8pPr>
            <a:lvl9pPr indent="-330200" lvl="8" marL="41148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9pPr>
          </a:lstStyle>
          <a:p/>
        </p:txBody>
      </p:sp>
      <p:sp>
        <p:nvSpPr>
          <p:cNvPr id="80" name="Google Shape;80;p1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1" name="Google Shape;81;p11"/>
          <p:cNvSpPr txBox="1"/>
          <p:nvPr>
            <p:ph idx="2" type="body"/>
          </p:nvPr>
        </p:nvSpPr>
        <p:spPr>
          <a:xfrm>
            <a:off x="3090625" y="2004313"/>
            <a:ext cx="5596200" cy="25521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with intro text">
  <p:cSld name="TITLE_AND_BODY_1_2">
    <p:spTree>
      <p:nvGrpSpPr>
        <p:cNvPr id="82" name="Shape 82"/>
        <p:cNvGrpSpPr/>
        <p:nvPr/>
      </p:nvGrpSpPr>
      <p:grpSpPr>
        <a:xfrm>
          <a:off x="0" y="0"/>
          <a:ext cx="0" cy="0"/>
          <a:chOff x="0" y="0"/>
          <a:chExt cx="0" cy="0"/>
        </a:xfrm>
      </p:grpSpPr>
      <p:sp>
        <p:nvSpPr>
          <p:cNvPr id="83" name="Google Shape;83;p12"/>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84" name="Google Shape;84;p12"/>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2"/>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86" name="Google Shape;86;p12"/>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1pPr>
            <a:lvl2pPr indent="-330200" lvl="1" marL="9144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2pPr>
            <a:lvl3pPr indent="-330200" lvl="2" marL="13716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3pPr>
            <a:lvl4pPr indent="-330200" lvl="3" marL="18288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4pPr>
            <a:lvl5pPr indent="-330200" lvl="4" marL="22860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5pPr>
            <a:lvl6pPr indent="-330200" lvl="5" marL="27432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6pPr>
            <a:lvl7pPr indent="-330200" lvl="6" marL="32004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7pPr>
            <a:lvl8pPr indent="-330200" lvl="7" marL="36576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8pPr>
            <a:lvl9pPr indent="-330200" lvl="8" marL="4114800" rtl="0">
              <a:spcBef>
                <a:spcPts val="0"/>
              </a:spcBef>
              <a:spcAft>
                <a:spcPts val="0"/>
              </a:spcAft>
              <a:buClr>
                <a:schemeClr val="accent4"/>
              </a:buClr>
              <a:buSzPts val="1600"/>
              <a:buFont typeface="Georgia"/>
              <a:buChar char="-"/>
              <a:defRPr i="1" sz="1600">
                <a:solidFill>
                  <a:schemeClr val="accent4"/>
                </a:solidFill>
                <a:latin typeface="Georgia"/>
                <a:ea typeface="Georgia"/>
                <a:cs typeface="Georgia"/>
                <a:sym typeface="Georgia"/>
              </a:defRPr>
            </a:lvl9pPr>
          </a:lstStyle>
          <a:p/>
        </p:txBody>
      </p:sp>
      <p:sp>
        <p:nvSpPr>
          <p:cNvPr id="87" name="Google Shape;87;p1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8" name="Google Shape;88;p12"/>
          <p:cNvSpPr txBox="1"/>
          <p:nvPr>
            <p:ph idx="2" type="body"/>
          </p:nvPr>
        </p:nvSpPr>
        <p:spPr>
          <a:xfrm>
            <a:off x="3090625" y="2004325"/>
            <a:ext cx="2727000" cy="2552100"/>
          </a:xfrm>
          <a:prstGeom prst="rect">
            <a:avLst/>
          </a:prstGeom>
        </p:spPr>
        <p:txBody>
          <a:bodyPr anchorCtr="0" anchor="t" bIns="91425" lIns="91425" spcFirstLastPara="1" rIns="91425" wrap="square" tIns="91425">
            <a:noAutofit/>
          </a:bodyPr>
          <a:lstStyle>
            <a:lvl1pPr indent="-298450" lvl="0" marL="457200" rtl="0">
              <a:spcBef>
                <a:spcPts val="60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
        <p:nvSpPr>
          <p:cNvPr id="89" name="Google Shape;89;p12"/>
          <p:cNvSpPr txBox="1"/>
          <p:nvPr>
            <p:ph idx="3" type="body"/>
          </p:nvPr>
        </p:nvSpPr>
        <p:spPr>
          <a:xfrm>
            <a:off x="5959744" y="2004325"/>
            <a:ext cx="2727000" cy="2552100"/>
          </a:xfrm>
          <a:prstGeom prst="rect">
            <a:avLst/>
          </a:prstGeom>
        </p:spPr>
        <p:txBody>
          <a:bodyPr anchorCtr="0" anchor="t" bIns="91425" lIns="91425" spcFirstLastPara="1" rIns="91425" wrap="square" tIns="91425">
            <a:noAutofit/>
          </a:bodyPr>
          <a:lstStyle>
            <a:lvl1pPr indent="-298450" lvl="0" marL="457200" rtl="0">
              <a:spcBef>
                <a:spcPts val="60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left">
  <p:cSld name="TITLE_AND_BODY_1_1">
    <p:spTree>
      <p:nvGrpSpPr>
        <p:cNvPr id="90" name="Shape 90"/>
        <p:cNvGrpSpPr/>
        <p:nvPr/>
      </p:nvGrpSpPr>
      <p:grpSpPr>
        <a:xfrm>
          <a:off x="0" y="0"/>
          <a:ext cx="0" cy="0"/>
          <a:chOff x="0" y="0"/>
          <a:chExt cx="0" cy="0"/>
        </a:xfrm>
      </p:grpSpPr>
      <p:sp>
        <p:nvSpPr>
          <p:cNvPr id="91" name="Google Shape;91;p13"/>
          <p:cNvSpPr/>
          <p:nvPr/>
        </p:nvSpPr>
        <p:spPr>
          <a:xfrm flipH="1">
            <a:off x="-7125" y="0"/>
            <a:ext cx="259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93" name="Google Shape;93;p13"/>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4"/>
              </a:buClr>
              <a:buSzPts val="2400"/>
              <a:buNone/>
              <a:defRPr>
                <a:solidFill>
                  <a:schemeClr val="accent4"/>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94" name="Google Shape;94;p1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95" name="Google Shape;95;p13"/>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half">
  <p:cSld name="TITLE_AND_BODY_1_1_1">
    <p:spTree>
      <p:nvGrpSpPr>
        <p:cNvPr id="96" name="Shape 96"/>
        <p:cNvGrpSpPr/>
        <p:nvPr/>
      </p:nvGrpSpPr>
      <p:grpSpPr>
        <a:xfrm>
          <a:off x="0" y="0"/>
          <a:ext cx="0" cy="0"/>
          <a:chOff x="0" y="0"/>
          <a:chExt cx="0" cy="0"/>
        </a:xfrm>
      </p:grpSpPr>
      <p:sp>
        <p:nvSpPr>
          <p:cNvPr id="97" name="Google Shape;97;p14"/>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99" name="Google Shape;99;p14"/>
          <p:cNvSpPr txBox="1"/>
          <p:nvPr>
            <p:ph type="title"/>
          </p:nvPr>
        </p:nvSpPr>
        <p:spPr>
          <a:xfrm>
            <a:off x="511425" y="575500"/>
            <a:ext cx="3517200" cy="973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4"/>
              </a:buClr>
              <a:buSzPts val="2400"/>
              <a:buNone/>
              <a:defRPr>
                <a:solidFill>
                  <a:schemeClr val="accent4"/>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100" name="Google Shape;100;p1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4"/>
          <p:cNvSpPr txBox="1"/>
          <p:nvPr>
            <p:ph idx="1" type="body"/>
          </p:nvPr>
        </p:nvSpPr>
        <p:spPr>
          <a:xfrm>
            <a:off x="511425" y="1598600"/>
            <a:ext cx="3517200" cy="29577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102" name="Shape 102"/>
        <p:cNvGrpSpPr/>
        <p:nvPr/>
      </p:nvGrpSpPr>
      <p:grpSpPr>
        <a:xfrm>
          <a:off x="0" y="0"/>
          <a:ext cx="0" cy="0"/>
          <a:chOff x="0" y="0"/>
          <a:chExt cx="0" cy="0"/>
        </a:xfrm>
      </p:grpSpPr>
      <p:sp>
        <p:nvSpPr>
          <p:cNvPr id="103" name="Google Shape;103;p15"/>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04" name="Google Shape;104;p15"/>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106" name="Google Shape;106;p15"/>
          <p:cNvSpPr txBox="1"/>
          <p:nvPr>
            <p:ph idx="1" type="body"/>
          </p:nvPr>
        </p:nvSpPr>
        <p:spPr>
          <a:xfrm>
            <a:off x="3062200" y="575500"/>
            <a:ext cx="2730000" cy="3981000"/>
          </a:xfrm>
          <a:prstGeom prst="rect">
            <a:avLst/>
          </a:prstGeom>
        </p:spPr>
        <p:txBody>
          <a:bodyPr anchorCtr="0" anchor="t" bIns="91425" lIns="91425" spcFirstLastPara="1" rIns="91425" wrap="square" tIns="91425">
            <a:noAutofit/>
          </a:bodyPr>
          <a:lstStyle>
            <a:lvl1pPr indent="-298450" lvl="0" marL="457200">
              <a:spcBef>
                <a:spcPts val="60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07" name="Google Shape;107;p15"/>
          <p:cNvSpPr txBox="1"/>
          <p:nvPr>
            <p:ph idx="2" type="body"/>
          </p:nvPr>
        </p:nvSpPr>
        <p:spPr>
          <a:xfrm>
            <a:off x="5956701" y="575500"/>
            <a:ext cx="2730000" cy="3981000"/>
          </a:xfrm>
          <a:prstGeom prst="rect">
            <a:avLst/>
          </a:prstGeom>
        </p:spPr>
        <p:txBody>
          <a:bodyPr anchorCtr="0" anchor="t" bIns="91425" lIns="91425" spcFirstLastPara="1" rIns="91425" wrap="square" tIns="91425">
            <a:noAutofit/>
          </a:bodyPr>
          <a:lstStyle>
            <a:lvl1pPr indent="-298450" lvl="0" marL="457200">
              <a:spcBef>
                <a:spcPts val="60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08" name="Google Shape;108;p1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109" name="Shape 109"/>
        <p:cNvGrpSpPr/>
        <p:nvPr/>
      </p:nvGrpSpPr>
      <p:grpSpPr>
        <a:xfrm>
          <a:off x="0" y="0"/>
          <a:ext cx="0" cy="0"/>
          <a:chOff x="0" y="0"/>
          <a:chExt cx="0" cy="0"/>
        </a:xfrm>
      </p:grpSpPr>
      <p:sp>
        <p:nvSpPr>
          <p:cNvPr id="110" name="Google Shape;110;p1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11" name="Google Shape;111;p16"/>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13" name="Google Shape;113;p16"/>
          <p:cNvSpPr txBox="1"/>
          <p:nvPr>
            <p:ph idx="1" type="body"/>
          </p:nvPr>
        </p:nvSpPr>
        <p:spPr>
          <a:xfrm>
            <a:off x="3069325" y="575500"/>
            <a:ext cx="1789800" cy="3981000"/>
          </a:xfrm>
          <a:prstGeom prst="rect">
            <a:avLst/>
          </a:prstGeom>
        </p:spPr>
        <p:txBody>
          <a:bodyPr anchorCtr="0" anchor="t" bIns="91425" lIns="91425" spcFirstLastPara="1" rIns="91425" wrap="square" tIns="91425">
            <a:noAutofit/>
          </a:bodyPr>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114" name="Google Shape;114;p16"/>
          <p:cNvSpPr txBox="1"/>
          <p:nvPr>
            <p:ph idx="2" type="body"/>
          </p:nvPr>
        </p:nvSpPr>
        <p:spPr>
          <a:xfrm>
            <a:off x="4951006" y="575500"/>
            <a:ext cx="1789800" cy="3981000"/>
          </a:xfrm>
          <a:prstGeom prst="rect">
            <a:avLst/>
          </a:prstGeom>
        </p:spPr>
        <p:txBody>
          <a:bodyPr anchorCtr="0" anchor="t" bIns="91425" lIns="91425" spcFirstLastPara="1" rIns="91425" wrap="square" tIns="91425">
            <a:noAutofit/>
          </a:bodyPr>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115" name="Google Shape;115;p16"/>
          <p:cNvSpPr txBox="1"/>
          <p:nvPr>
            <p:ph idx="3" type="body"/>
          </p:nvPr>
        </p:nvSpPr>
        <p:spPr>
          <a:xfrm>
            <a:off x="6832686" y="575500"/>
            <a:ext cx="1789800" cy="3981000"/>
          </a:xfrm>
          <a:prstGeom prst="rect">
            <a:avLst/>
          </a:prstGeom>
        </p:spPr>
        <p:txBody>
          <a:bodyPr anchorCtr="0" anchor="t" bIns="91425" lIns="91425" spcFirstLastPara="1" rIns="91425" wrap="square" tIns="91425">
            <a:noAutofit/>
          </a:bodyPr>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116" name="Google Shape;116;p1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7" name="Shape 117"/>
        <p:cNvGrpSpPr/>
        <p:nvPr/>
      </p:nvGrpSpPr>
      <p:grpSpPr>
        <a:xfrm>
          <a:off x="0" y="0"/>
          <a:ext cx="0" cy="0"/>
          <a:chOff x="0" y="0"/>
          <a:chExt cx="0" cy="0"/>
        </a:xfrm>
      </p:grpSpPr>
      <p:sp>
        <p:nvSpPr>
          <p:cNvPr id="118" name="Google Shape;118;p17"/>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19" name="Google Shape;119;p17"/>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121" name="Google Shape;121;p1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1">
  <p:cSld name="TITLE_2">
    <p:spTree>
      <p:nvGrpSpPr>
        <p:cNvPr id="13"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a:off x="4540335" y="0"/>
            <a:ext cx="4603665" cy="5143500"/>
          </a:xfrm>
          <a:prstGeom prst="rect">
            <a:avLst/>
          </a:prstGeom>
          <a:noFill/>
          <a:ln>
            <a:noFill/>
          </a:ln>
        </p:spPr>
      </p:pic>
      <p:sp>
        <p:nvSpPr>
          <p:cNvPr id="15" name="Google Shape;15;p3"/>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3000"/>
              <a:buNone/>
              <a:defRPr b="1" sz="3000">
                <a:solidFill>
                  <a:schemeClr val="accent4"/>
                </a:solidFill>
              </a:defRPr>
            </a:lvl1pPr>
            <a:lvl2pPr lvl="1" rtl="0">
              <a:spcBef>
                <a:spcPts val="0"/>
              </a:spcBef>
              <a:spcAft>
                <a:spcPts val="0"/>
              </a:spcAft>
              <a:buClr>
                <a:srgbClr val="F67031"/>
              </a:buClr>
              <a:buSzPts val="3000"/>
              <a:buNone/>
              <a:defRPr b="1" sz="3000">
                <a:solidFill>
                  <a:srgbClr val="F67031"/>
                </a:solidFill>
              </a:defRPr>
            </a:lvl2pPr>
            <a:lvl3pPr lvl="2" rtl="0">
              <a:spcBef>
                <a:spcPts val="0"/>
              </a:spcBef>
              <a:spcAft>
                <a:spcPts val="0"/>
              </a:spcAft>
              <a:buClr>
                <a:srgbClr val="F67031"/>
              </a:buClr>
              <a:buSzPts val="3000"/>
              <a:buNone/>
              <a:defRPr b="1" sz="3000">
                <a:solidFill>
                  <a:srgbClr val="F67031"/>
                </a:solidFill>
              </a:defRPr>
            </a:lvl3pPr>
            <a:lvl4pPr lvl="3" rtl="0">
              <a:spcBef>
                <a:spcPts val="0"/>
              </a:spcBef>
              <a:spcAft>
                <a:spcPts val="0"/>
              </a:spcAft>
              <a:buClr>
                <a:srgbClr val="F67031"/>
              </a:buClr>
              <a:buSzPts val="3000"/>
              <a:buNone/>
              <a:defRPr b="1" sz="3000">
                <a:solidFill>
                  <a:srgbClr val="F67031"/>
                </a:solidFill>
              </a:defRPr>
            </a:lvl4pPr>
            <a:lvl5pPr lvl="4" rtl="0">
              <a:spcBef>
                <a:spcPts val="0"/>
              </a:spcBef>
              <a:spcAft>
                <a:spcPts val="0"/>
              </a:spcAft>
              <a:buClr>
                <a:srgbClr val="F67031"/>
              </a:buClr>
              <a:buSzPts val="3000"/>
              <a:buNone/>
              <a:defRPr b="1" sz="3000">
                <a:solidFill>
                  <a:srgbClr val="F67031"/>
                </a:solidFill>
              </a:defRPr>
            </a:lvl5pPr>
            <a:lvl6pPr lvl="5" rtl="0">
              <a:spcBef>
                <a:spcPts val="0"/>
              </a:spcBef>
              <a:spcAft>
                <a:spcPts val="0"/>
              </a:spcAft>
              <a:buClr>
                <a:srgbClr val="F67031"/>
              </a:buClr>
              <a:buSzPts val="3000"/>
              <a:buNone/>
              <a:defRPr b="1" sz="3000">
                <a:solidFill>
                  <a:srgbClr val="F67031"/>
                </a:solidFill>
              </a:defRPr>
            </a:lvl6pPr>
            <a:lvl7pPr lvl="6" rtl="0">
              <a:spcBef>
                <a:spcPts val="0"/>
              </a:spcBef>
              <a:spcAft>
                <a:spcPts val="0"/>
              </a:spcAft>
              <a:buClr>
                <a:srgbClr val="F67031"/>
              </a:buClr>
              <a:buSzPts val="3000"/>
              <a:buNone/>
              <a:defRPr b="1" sz="3000">
                <a:solidFill>
                  <a:srgbClr val="F67031"/>
                </a:solidFill>
              </a:defRPr>
            </a:lvl7pPr>
            <a:lvl8pPr lvl="7" rtl="0">
              <a:spcBef>
                <a:spcPts val="0"/>
              </a:spcBef>
              <a:spcAft>
                <a:spcPts val="0"/>
              </a:spcAft>
              <a:buClr>
                <a:srgbClr val="F67031"/>
              </a:buClr>
              <a:buSzPts val="3000"/>
              <a:buNone/>
              <a:defRPr b="1" sz="3000">
                <a:solidFill>
                  <a:srgbClr val="F67031"/>
                </a:solidFill>
              </a:defRPr>
            </a:lvl8pPr>
            <a:lvl9pPr lvl="8" rtl="0">
              <a:spcBef>
                <a:spcPts val="0"/>
              </a:spcBef>
              <a:spcAft>
                <a:spcPts val="0"/>
              </a:spcAft>
              <a:buClr>
                <a:srgbClr val="F67031"/>
              </a:buClr>
              <a:buSzPts val="3000"/>
              <a:buNone/>
              <a:defRPr b="1" sz="3000">
                <a:solidFill>
                  <a:srgbClr val="F67031"/>
                </a:solidFill>
              </a:defRPr>
            </a:lvl9pPr>
          </a:lstStyle>
          <a:p/>
        </p:txBody>
      </p:sp>
      <p:sp>
        <p:nvSpPr>
          <p:cNvPr id="17" name="Google Shape;17;p3"/>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18" name="Shape 18"/>
        <p:cNvGrpSpPr/>
        <p:nvPr/>
      </p:nvGrpSpPr>
      <p:grpSpPr>
        <a:xfrm>
          <a:off x="0" y="0"/>
          <a:ext cx="0" cy="0"/>
          <a:chOff x="0" y="0"/>
          <a:chExt cx="0" cy="0"/>
        </a:xfrm>
      </p:grpSpPr>
      <p:sp>
        <p:nvSpPr>
          <p:cNvPr id="19" name="Google Shape;19;p4"/>
          <p:cNvSpPr/>
          <p:nvPr/>
        </p:nvSpPr>
        <p:spPr>
          <a:xfrm flipH="1">
            <a:off x="-7125" y="0"/>
            <a:ext cx="259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1" name="Google Shape;21;p4"/>
          <p:cNvSpPr txBox="1"/>
          <p:nvPr>
            <p:ph type="ctrTitle"/>
          </p:nvPr>
        </p:nvSpPr>
        <p:spPr>
          <a:xfrm>
            <a:off x="277100" y="284200"/>
            <a:ext cx="2024100" cy="36780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4"/>
              </a:buClr>
              <a:buSzPts val="2400"/>
              <a:buNone/>
              <a:defRPr>
                <a:solidFill>
                  <a:schemeClr val="accent4"/>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22" name="Google Shape;22;p4"/>
          <p:cNvSpPr txBox="1"/>
          <p:nvPr>
            <p:ph idx="1" type="subTitle"/>
          </p:nvPr>
        </p:nvSpPr>
        <p:spPr>
          <a:xfrm>
            <a:off x="277100" y="3983050"/>
            <a:ext cx="20241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2pPr>
            <a:lvl3pPr lvl="2"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3pPr>
            <a:lvl4pPr lvl="3"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4pPr>
            <a:lvl5pPr lvl="4"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5pPr>
            <a:lvl6pPr lvl="5"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6pPr>
            <a:lvl7pPr lvl="6"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7pPr>
            <a:lvl8pPr lvl="7"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8pPr>
            <a:lvl9pPr lvl="8"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9pPr>
          </a:lstStyle>
          <a:p/>
        </p:txBody>
      </p:sp>
      <p:sp>
        <p:nvSpPr>
          <p:cNvPr id="23" name="Google Shape;23;p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TITLE_1_2">
    <p:spTree>
      <p:nvGrpSpPr>
        <p:cNvPr id="24" name="Shape 24"/>
        <p:cNvGrpSpPr/>
        <p:nvPr/>
      </p:nvGrpSpPr>
      <p:grpSpPr>
        <a:xfrm>
          <a:off x="0" y="0"/>
          <a:ext cx="0" cy="0"/>
          <a:chOff x="0" y="0"/>
          <a:chExt cx="0" cy="0"/>
        </a:xfrm>
      </p:grpSpPr>
      <p:sp>
        <p:nvSpPr>
          <p:cNvPr id="25" name="Google Shape;25;p5"/>
          <p:cNvSpPr/>
          <p:nvPr/>
        </p:nvSpPr>
        <p:spPr>
          <a:xfrm flipH="1">
            <a:off x="4568412"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txBox="1"/>
          <p:nvPr>
            <p:ph idx="1" type="subTitle"/>
          </p:nvPr>
        </p:nvSpPr>
        <p:spPr>
          <a:xfrm>
            <a:off x="646550" y="1989500"/>
            <a:ext cx="3246900" cy="21264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2pPr>
            <a:lvl3pPr lvl="2"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3pPr>
            <a:lvl4pPr lvl="3"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4pPr>
            <a:lvl5pPr lvl="4"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5pPr>
            <a:lvl6pPr lvl="5"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6pPr>
            <a:lvl7pPr lvl="6"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7pPr>
            <a:lvl8pPr lvl="7"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8pPr>
            <a:lvl9pPr lvl="8"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9pPr>
          </a:lstStyle>
          <a:p/>
        </p:txBody>
      </p:sp>
      <p:sp>
        <p:nvSpPr>
          <p:cNvPr id="27" name="Google Shape;27;p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 name="Google Shape;28;p5"/>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9" name="Google Shape;29;p5"/>
          <p:cNvSpPr txBox="1"/>
          <p:nvPr>
            <p:ph idx="2" type="body"/>
          </p:nvPr>
        </p:nvSpPr>
        <p:spPr>
          <a:xfrm>
            <a:off x="5130225" y="1016000"/>
            <a:ext cx="3470700" cy="3099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accent4"/>
              </a:buClr>
              <a:buSzPts val="1800"/>
              <a:buAutoNum type="arabicPeriod"/>
              <a:defRPr sz="1800"/>
            </a:lvl1pPr>
            <a:lvl2pPr indent="-317500" lvl="1" marL="914400" rtl="0">
              <a:spcBef>
                <a:spcPts val="1000"/>
              </a:spcBef>
              <a:spcAft>
                <a:spcPts val="0"/>
              </a:spcAft>
              <a:buSzPts val="1400"/>
              <a:buAutoNum type="alphaLcPeriod"/>
              <a:defRPr>
                <a:solidFill>
                  <a:srgbClr val="999999"/>
                </a:solidFill>
              </a:defRPr>
            </a:lvl2pPr>
            <a:lvl3pPr indent="-317500" lvl="2" marL="1371600" rtl="0">
              <a:spcBef>
                <a:spcPts val="1000"/>
              </a:spcBef>
              <a:spcAft>
                <a:spcPts val="0"/>
              </a:spcAft>
              <a:buSzPts val="1400"/>
              <a:buAutoNum type="romanLcPeriod"/>
              <a:defRPr>
                <a:solidFill>
                  <a:srgbClr val="999999"/>
                </a:solidFill>
              </a:defRPr>
            </a:lvl3pPr>
            <a:lvl4pPr indent="-317500" lvl="3" marL="1828800" rtl="0">
              <a:spcBef>
                <a:spcPts val="1000"/>
              </a:spcBef>
              <a:spcAft>
                <a:spcPts val="0"/>
              </a:spcAft>
              <a:buSzPts val="1400"/>
              <a:buAutoNum type="arabicPeriod"/>
              <a:defRPr>
                <a:solidFill>
                  <a:srgbClr val="999999"/>
                </a:solidFill>
              </a:defRPr>
            </a:lvl4pPr>
            <a:lvl5pPr indent="-317500" lvl="4" marL="2286000" rtl="0">
              <a:spcBef>
                <a:spcPts val="1000"/>
              </a:spcBef>
              <a:spcAft>
                <a:spcPts val="0"/>
              </a:spcAft>
              <a:buClr>
                <a:srgbClr val="999999"/>
              </a:buClr>
              <a:buSzPts val="1400"/>
              <a:buAutoNum type="alphaLcPeriod"/>
              <a:defRPr>
                <a:solidFill>
                  <a:srgbClr val="999999"/>
                </a:solidFill>
              </a:defRPr>
            </a:lvl5pPr>
            <a:lvl6pPr indent="-317500" lvl="5" marL="2743200" rtl="0">
              <a:spcBef>
                <a:spcPts val="1000"/>
              </a:spcBef>
              <a:spcAft>
                <a:spcPts val="0"/>
              </a:spcAft>
              <a:buClr>
                <a:srgbClr val="999999"/>
              </a:buClr>
              <a:buSzPts val="1400"/>
              <a:buAutoNum type="romanLcPeriod"/>
              <a:defRPr>
                <a:solidFill>
                  <a:srgbClr val="999999"/>
                </a:solidFill>
              </a:defRPr>
            </a:lvl6pPr>
            <a:lvl7pPr indent="-317500" lvl="6" marL="3200400" rtl="0">
              <a:spcBef>
                <a:spcPts val="1000"/>
              </a:spcBef>
              <a:spcAft>
                <a:spcPts val="0"/>
              </a:spcAft>
              <a:buClr>
                <a:srgbClr val="999999"/>
              </a:buClr>
              <a:buSzPts val="1400"/>
              <a:buAutoNum type="arabicPeriod"/>
              <a:defRPr>
                <a:solidFill>
                  <a:srgbClr val="999999"/>
                </a:solidFill>
              </a:defRPr>
            </a:lvl7pPr>
            <a:lvl8pPr indent="-317500" lvl="7" marL="3657600" rtl="0">
              <a:spcBef>
                <a:spcPts val="1000"/>
              </a:spcBef>
              <a:spcAft>
                <a:spcPts val="0"/>
              </a:spcAft>
              <a:buClr>
                <a:srgbClr val="999999"/>
              </a:buClr>
              <a:buSzPts val="1400"/>
              <a:buAutoNum type="alphaLcPeriod"/>
              <a:defRPr>
                <a:solidFill>
                  <a:srgbClr val="999999"/>
                </a:solidFill>
              </a:defRPr>
            </a:lvl8pPr>
            <a:lvl9pPr indent="-317500" lvl="8" marL="4114800" rtl="0">
              <a:spcBef>
                <a:spcPts val="1000"/>
              </a:spcBef>
              <a:spcAft>
                <a:spcPts val="1000"/>
              </a:spcAft>
              <a:buClr>
                <a:srgbClr val="999999"/>
              </a:buClr>
              <a:buSzPts val="1400"/>
              <a:buAutoNum type="romanLcPeriod"/>
              <a:defRPr>
                <a:solidFill>
                  <a:srgbClr val="999999"/>
                </a:solidFill>
              </a:defRPr>
            </a:lvl9pPr>
          </a:lstStyle>
          <a:p/>
        </p:txBody>
      </p:sp>
      <p:sp>
        <p:nvSpPr>
          <p:cNvPr id="30" name="Google Shape;30;p5"/>
          <p:cNvSpPr txBox="1"/>
          <p:nvPr>
            <p:ph type="title"/>
          </p:nvPr>
        </p:nvSpPr>
        <p:spPr>
          <a:xfrm>
            <a:off x="646573" y="1016000"/>
            <a:ext cx="3246900" cy="973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31" name="Shape 31"/>
        <p:cNvGrpSpPr/>
        <p:nvPr/>
      </p:nvGrpSpPr>
      <p:grpSpPr>
        <a:xfrm>
          <a:off x="0" y="0"/>
          <a:ext cx="0" cy="0"/>
          <a:chOff x="0" y="0"/>
          <a:chExt cx="0" cy="0"/>
        </a:xfrm>
      </p:grpSpPr>
      <p:sp>
        <p:nvSpPr>
          <p:cNvPr id="32" name="Google Shape;32;p6"/>
          <p:cNvSpPr/>
          <p:nvPr/>
        </p:nvSpPr>
        <p:spPr>
          <a:xfrm flipH="1" rot="5400000">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33" name="Google Shape;33;p6"/>
          <p:cNvSpPr/>
          <p:nvPr/>
        </p:nvSpPr>
        <p:spPr>
          <a:xfrm>
            <a:off x="-7125" y="1271275"/>
            <a:ext cx="9151200" cy="3872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idx="1" type="body"/>
          </p:nvPr>
        </p:nvSpPr>
        <p:spPr>
          <a:xfrm>
            <a:off x="1847275" y="1704600"/>
            <a:ext cx="5449500" cy="2714700"/>
          </a:xfrm>
          <a:prstGeom prst="rect">
            <a:avLst/>
          </a:prstGeom>
        </p:spPr>
        <p:txBody>
          <a:bodyPr anchorCtr="0" anchor="t" bIns="91425" lIns="91425" spcFirstLastPara="1" rIns="91425" wrap="square" tIns="91425">
            <a:noAutofit/>
          </a:bodyPr>
          <a:lstStyle>
            <a:lvl1pPr indent="-381000" lvl="0" marL="457200" rtl="0" algn="ctr">
              <a:spcBef>
                <a:spcPts val="600"/>
              </a:spcBef>
              <a:spcAft>
                <a:spcPts val="0"/>
              </a:spcAft>
              <a:buSzPts val="2400"/>
              <a:buFont typeface="Georgia"/>
              <a:buChar char="▪"/>
              <a:defRPr i="1" sz="2400">
                <a:latin typeface="Georgia"/>
                <a:ea typeface="Georgia"/>
                <a:cs typeface="Georgia"/>
                <a:sym typeface="Georgia"/>
              </a:defRPr>
            </a:lvl1pPr>
            <a:lvl2pPr indent="-381000" lvl="1" marL="914400" rtl="0" algn="ctr">
              <a:spcBef>
                <a:spcPts val="0"/>
              </a:spcBef>
              <a:spcAft>
                <a:spcPts val="0"/>
              </a:spcAft>
              <a:buSzPts val="2400"/>
              <a:buFont typeface="Georgia"/>
              <a:buChar char="-"/>
              <a:defRPr i="1" sz="2400">
                <a:latin typeface="Georgia"/>
                <a:ea typeface="Georgia"/>
                <a:cs typeface="Georgia"/>
                <a:sym typeface="Georgia"/>
              </a:defRPr>
            </a:lvl2pPr>
            <a:lvl3pPr indent="-381000" lvl="2" marL="1371600" rtl="0" algn="ctr">
              <a:spcBef>
                <a:spcPts val="0"/>
              </a:spcBef>
              <a:spcAft>
                <a:spcPts val="0"/>
              </a:spcAft>
              <a:buSzPts val="2400"/>
              <a:buFont typeface="Georgia"/>
              <a:buChar char="-"/>
              <a:defRPr i="1" sz="2400">
                <a:latin typeface="Georgia"/>
                <a:ea typeface="Georgia"/>
                <a:cs typeface="Georgia"/>
                <a:sym typeface="Georgia"/>
              </a:defRPr>
            </a:lvl3pPr>
            <a:lvl4pPr indent="-381000" lvl="3" marL="1828800" rtl="0" algn="ctr">
              <a:spcBef>
                <a:spcPts val="0"/>
              </a:spcBef>
              <a:spcAft>
                <a:spcPts val="0"/>
              </a:spcAft>
              <a:buSzPts val="2400"/>
              <a:buFont typeface="Georgia"/>
              <a:buChar char="-"/>
              <a:defRPr i="1" sz="2400">
                <a:latin typeface="Georgia"/>
                <a:ea typeface="Georgia"/>
                <a:cs typeface="Georgia"/>
                <a:sym typeface="Georgia"/>
              </a:defRPr>
            </a:lvl4pPr>
            <a:lvl5pPr indent="-381000" lvl="4" marL="2286000" rtl="0" algn="ctr">
              <a:spcBef>
                <a:spcPts val="0"/>
              </a:spcBef>
              <a:spcAft>
                <a:spcPts val="0"/>
              </a:spcAft>
              <a:buSzPts val="2400"/>
              <a:buFont typeface="Georgia"/>
              <a:buChar char="-"/>
              <a:defRPr i="1" sz="2400">
                <a:latin typeface="Georgia"/>
                <a:ea typeface="Georgia"/>
                <a:cs typeface="Georgia"/>
                <a:sym typeface="Georgia"/>
              </a:defRPr>
            </a:lvl5pPr>
            <a:lvl6pPr indent="-381000" lvl="5" marL="2743200" rtl="0" algn="ctr">
              <a:spcBef>
                <a:spcPts val="0"/>
              </a:spcBef>
              <a:spcAft>
                <a:spcPts val="0"/>
              </a:spcAft>
              <a:buSzPts val="2400"/>
              <a:buFont typeface="Georgia"/>
              <a:buChar char="-"/>
              <a:defRPr i="1" sz="2400">
                <a:latin typeface="Georgia"/>
                <a:ea typeface="Georgia"/>
                <a:cs typeface="Georgia"/>
                <a:sym typeface="Georgia"/>
              </a:defRPr>
            </a:lvl6pPr>
            <a:lvl7pPr indent="-381000" lvl="6" marL="3200400" rtl="0" algn="ctr">
              <a:spcBef>
                <a:spcPts val="0"/>
              </a:spcBef>
              <a:spcAft>
                <a:spcPts val="0"/>
              </a:spcAft>
              <a:buSzPts val="2400"/>
              <a:buFont typeface="Georgia"/>
              <a:buChar char="-"/>
              <a:defRPr i="1" sz="2400">
                <a:latin typeface="Georgia"/>
                <a:ea typeface="Georgia"/>
                <a:cs typeface="Georgia"/>
                <a:sym typeface="Georgia"/>
              </a:defRPr>
            </a:lvl7pPr>
            <a:lvl8pPr indent="-381000" lvl="7" marL="3657600" rtl="0" algn="ctr">
              <a:spcBef>
                <a:spcPts val="0"/>
              </a:spcBef>
              <a:spcAft>
                <a:spcPts val="0"/>
              </a:spcAft>
              <a:buSzPts val="2400"/>
              <a:buFont typeface="Georgia"/>
              <a:buChar char="-"/>
              <a:defRPr i="1" sz="2400">
                <a:latin typeface="Georgia"/>
                <a:ea typeface="Georgia"/>
                <a:cs typeface="Georgia"/>
                <a:sym typeface="Georgia"/>
              </a:defRPr>
            </a:lvl8pPr>
            <a:lvl9pPr indent="-381000" lvl="8" marL="4114800" algn="ctr">
              <a:spcBef>
                <a:spcPts val="0"/>
              </a:spcBef>
              <a:spcAft>
                <a:spcPts val="0"/>
              </a:spcAft>
              <a:buSzPts val="2400"/>
              <a:buFont typeface="Georgia"/>
              <a:buChar char="-"/>
              <a:defRPr i="1" sz="2400">
                <a:latin typeface="Georgia"/>
                <a:ea typeface="Georgia"/>
                <a:cs typeface="Georgia"/>
                <a:sym typeface="Georgia"/>
              </a:defRPr>
            </a:lvl9pPr>
          </a:lstStyle>
          <a:p/>
        </p:txBody>
      </p:sp>
      <p:sp>
        <p:nvSpPr>
          <p:cNvPr id="35" name="Google Shape;35;p6"/>
          <p:cNvSpPr txBox="1"/>
          <p:nvPr/>
        </p:nvSpPr>
        <p:spPr>
          <a:xfrm>
            <a:off x="3593400" y="227724"/>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200">
                <a:solidFill>
                  <a:srgbClr val="FFFFFF"/>
                </a:solidFill>
                <a:latin typeface="Nunito Sans"/>
                <a:ea typeface="Nunito Sans"/>
                <a:cs typeface="Nunito Sans"/>
                <a:sym typeface="Nunito Sans"/>
              </a:rPr>
              <a:t>“</a:t>
            </a:r>
            <a:endParaRPr sz="7200">
              <a:solidFill>
                <a:srgbClr val="FFFFFF"/>
              </a:solidFill>
              <a:latin typeface="Nunito Sans"/>
              <a:ea typeface="Nunito Sans"/>
              <a:cs typeface="Nunito Sans"/>
              <a:sym typeface="Nunito Sans"/>
            </a:endParaRPr>
          </a:p>
        </p:txBody>
      </p:sp>
      <p:sp>
        <p:nvSpPr>
          <p:cNvPr id="36" name="Google Shape;36;p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37" name="Shape 37"/>
        <p:cNvGrpSpPr/>
        <p:nvPr/>
      </p:nvGrpSpPr>
      <p:grpSpPr>
        <a:xfrm>
          <a:off x="0" y="0"/>
          <a:ext cx="0" cy="0"/>
          <a:chOff x="0" y="0"/>
          <a:chExt cx="0" cy="0"/>
        </a:xfrm>
      </p:grpSpPr>
      <p:sp>
        <p:nvSpPr>
          <p:cNvPr id="38" name="Google Shape;38;p7"/>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39" name="Google Shape;39;p7"/>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41" name="Google Shape;41;p7"/>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2" name="Google Shape;42;p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llEverywhere - Think">
  <p:cSld name="TITLE_AND_BODY_2">
    <p:bg>
      <p:bgPr>
        <a:solidFill>
          <a:srgbClr val="6093C5"/>
        </a:solidFill>
      </p:bgPr>
    </p:bg>
    <p:spTree>
      <p:nvGrpSpPr>
        <p:cNvPr id="43" name="Shape 43"/>
        <p:cNvGrpSpPr/>
        <p:nvPr/>
      </p:nvGrpSpPr>
      <p:grpSpPr>
        <a:xfrm>
          <a:off x="0" y="0"/>
          <a:ext cx="0" cy="0"/>
          <a:chOff x="0" y="0"/>
          <a:chExt cx="0" cy="0"/>
        </a:xfrm>
      </p:grpSpPr>
      <p:pic>
        <p:nvPicPr>
          <p:cNvPr id="44" name="Google Shape;44;p8"/>
          <p:cNvPicPr preferRelativeResize="0"/>
          <p:nvPr/>
        </p:nvPicPr>
        <p:blipFill rotWithShape="1">
          <a:blip r:embed="rId2">
            <a:alphaModFix/>
          </a:blip>
          <a:srcRect b="5436" l="0" r="0" t="5436"/>
          <a:stretch/>
        </p:blipFill>
        <p:spPr>
          <a:xfrm>
            <a:off x="1" y="3395354"/>
            <a:ext cx="2585474" cy="1748146"/>
          </a:xfrm>
          <a:prstGeom prst="rect">
            <a:avLst/>
          </a:prstGeom>
          <a:noFill/>
          <a:ln>
            <a:noFill/>
          </a:ln>
        </p:spPr>
      </p:pic>
      <p:sp>
        <p:nvSpPr>
          <p:cNvPr id="45" name="Google Shape;45;p8"/>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pic>
        <p:nvPicPr>
          <p:cNvPr id="47" name="Google Shape;47;p8"/>
          <p:cNvPicPr preferRelativeResize="0"/>
          <p:nvPr/>
        </p:nvPicPr>
        <p:blipFill>
          <a:blip r:embed="rId3">
            <a:alphaModFix/>
          </a:blip>
          <a:stretch>
            <a:fillRect/>
          </a:stretch>
        </p:blipFill>
        <p:spPr>
          <a:xfrm>
            <a:off x="0" y="0"/>
            <a:ext cx="2585475" cy="1357368"/>
          </a:xfrm>
          <a:prstGeom prst="rect">
            <a:avLst/>
          </a:prstGeom>
          <a:noFill/>
          <a:ln>
            <a:noFill/>
          </a:ln>
        </p:spPr>
      </p:pic>
      <p:sp>
        <p:nvSpPr>
          <p:cNvPr id="48" name="Google Shape;48;p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9" name="Google Shape;49;p8"/>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0" name="Google Shape;50;p8"/>
          <p:cNvSpPr txBox="1"/>
          <p:nvPr/>
        </p:nvSpPr>
        <p:spPr>
          <a:xfrm>
            <a:off x="234450" y="1051100"/>
            <a:ext cx="2046300" cy="6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Think</a:t>
            </a:r>
            <a:endParaRPr sz="2400">
              <a:solidFill>
                <a:srgbClr val="FFFFFF"/>
              </a:solidFill>
            </a:endParaRPr>
          </a:p>
          <a:p>
            <a:pPr indent="0" lvl="0" marL="0" rtl="0" algn="l">
              <a:spcBef>
                <a:spcPts val="0"/>
              </a:spcBef>
              <a:spcAft>
                <a:spcPts val="0"/>
              </a:spcAft>
              <a:buNone/>
            </a:pPr>
            <a:r>
              <a:t/>
            </a:r>
            <a:endParaRPr sz="2400">
              <a:solidFill>
                <a:srgbClr val="FFFFFF"/>
              </a:solidFill>
            </a:endParaRPr>
          </a:p>
        </p:txBody>
      </p:sp>
      <p:sp>
        <p:nvSpPr>
          <p:cNvPr id="51" name="Google Shape;51;p8"/>
          <p:cNvSpPr/>
          <p:nvPr/>
        </p:nvSpPr>
        <p:spPr>
          <a:xfrm>
            <a:off x="1166161" y="1232991"/>
            <a:ext cx="182888" cy="195070"/>
          </a:xfrm>
          <a:custGeom>
            <a:rect b="b" l="l" r="r" t="t"/>
            <a:pathLst>
              <a:path extrusionOk="0" fill="none" h="16075" w="15247">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txBox="1"/>
          <p:nvPr>
            <p:ph type="title"/>
          </p:nvPr>
        </p:nvSpPr>
        <p:spPr>
          <a:xfrm>
            <a:off x="269575" y="1700200"/>
            <a:ext cx="2046300" cy="393600"/>
          </a:xfrm>
          <a:prstGeom prst="rect">
            <a:avLst/>
          </a:prstGeom>
        </p:spPr>
        <p:txBody>
          <a:bodyPr anchorCtr="0" anchor="t" bIns="91425" lIns="91425" spcFirstLastPara="1" rIns="91425" wrap="square" tIns="91425">
            <a:noAutofit/>
          </a:bodyPr>
          <a:lstStyle>
            <a:lvl1pPr lvl="0">
              <a:spcBef>
                <a:spcPts val="0"/>
              </a:spcBef>
              <a:spcAft>
                <a:spcPts val="0"/>
              </a:spcAft>
              <a:buNone/>
              <a:defRPr sz="1800"/>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53" name="Google Shape;53;p8"/>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txBox="1"/>
          <p:nvPr/>
        </p:nvSpPr>
        <p:spPr>
          <a:xfrm>
            <a:off x="25" y="3928800"/>
            <a:ext cx="2585400" cy="50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700">
                <a:solidFill>
                  <a:srgbClr val="FFFFFF"/>
                </a:solidFill>
                <a:latin typeface="Nunito Sans"/>
                <a:ea typeface="Nunito Sans"/>
                <a:cs typeface="Nunito Sans"/>
                <a:sym typeface="Nunito Sans"/>
              </a:rPr>
              <a:t>pollev.com/cse163</a:t>
            </a:r>
            <a:endParaRPr b="1" sz="1700">
              <a:solidFill>
                <a:srgbClr val="FFFFFF"/>
              </a:solidFill>
              <a:latin typeface="Nunito Sans"/>
              <a:ea typeface="Nunito Sans"/>
              <a:cs typeface="Nunito Sans"/>
              <a:sym typeface="Nunito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llEverywhere - Pair">
  <p:cSld name="TITLE_AND_BODY_2_1">
    <p:bg>
      <p:bgPr>
        <a:solidFill>
          <a:srgbClr val="6093C5"/>
        </a:solidFill>
      </p:bgPr>
    </p:bg>
    <p:spTree>
      <p:nvGrpSpPr>
        <p:cNvPr id="55" name="Shape 55"/>
        <p:cNvGrpSpPr/>
        <p:nvPr/>
      </p:nvGrpSpPr>
      <p:grpSpPr>
        <a:xfrm>
          <a:off x="0" y="0"/>
          <a:ext cx="0" cy="0"/>
          <a:chOff x="0" y="0"/>
          <a:chExt cx="0" cy="0"/>
        </a:xfrm>
      </p:grpSpPr>
      <p:sp>
        <p:nvSpPr>
          <p:cNvPr id="56" name="Google Shape;56;p9"/>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pic>
        <p:nvPicPr>
          <p:cNvPr id="58" name="Google Shape;58;p9"/>
          <p:cNvPicPr preferRelativeResize="0"/>
          <p:nvPr/>
        </p:nvPicPr>
        <p:blipFill>
          <a:blip r:embed="rId2">
            <a:alphaModFix/>
          </a:blip>
          <a:stretch>
            <a:fillRect/>
          </a:stretch>
        </p:blipFill>
        <p:spPr>
          <a:xfrm>
            <a:off x="0" y="0"/>
            <a:ext cx="2585475" cy="1357368"/>
          </a:xfrm>
          <a:prstGeom prst="rect">
            <a:avLst/>
          </a:prstGeom>
          <a:noFill/>
          <a:ln>
            <a:noFill/>
          </a:ln>
        </p:spPr>
      </p:pic>
      <p:sp>
        <p:nvSpPr>
          <p:cNvPr id="59" name="Google Shape;59;p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0" name="Google Shape;60;p9"/>
          <p:cNvSpPr txBox="1"/>
          <p:nvPr/>
        </p:nvSpPr>
        <p:spPr>
          <a:xfrm>
            <a:off x="234450" y="1051100"/>
            <a:ext cx="2046300" cy="70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Pair</a:t>
            </a:r>
            <a:endParaRPr sz="2400">
              <a:solidFill>
                <a:srgbClr val="FFFFFF"/>
              </a:solidFill>
            </a:endParaRPr>
          </a:p>
        </p:txBody>
      </p:sp>
      <p:sp>
        <p:nvSpPr>
          <p:cNvPr id="61" name="Google Shape;61;p9"/>
          <p:cNvSpPr txBox="1"/>
          <p:nvPr>
            <p:ph type="title"/>
          </p:nvPr>
        </p:nvSpPr>
        <p:spPr>
          <a:xfrm>
            <a:off x="269575" y="1700325"/>
            <a:ext cx="2046300" cy="3936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2" name="Google Shape;62;p9"/>
          <p:cNvSpPr/>
          <p:nvPr/>
        </p:nvSpPr>
        <p:spPr>
          <a:xfrm>
            <a:off x="1166161" y="1232991"/>
            <a:ext cx="182888" cy="195070"/>
          </a:xfrm>
          <a:custGeom>
            <a:rect b="b" l="l" r="r" t="t"/>
            <a:pathLst>
              <a:path extrusionOk="0" fill="none" h="16075" w="15247">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9"/>
          <p:cNvSpPr/>
          <p:nvPr/>
        </p:nvSpPr>
        <p:spPr>
          <a:xfrm>
            <a:off x="1349061" y="1162316"/>
            <a:ext cx="182888" cy="195070"/>
          </a:xfrm>
          <a:custGeom>
            <a:rect b="b" l="l" r="r" t="t"/>
            <a:pathLst>
              <a:path extrusionOk="0" fill="none" h="16075" w="15247">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4" name="Google Shape;64;p9"/>
          <p:cNvPicPr preferRelativeResize="0"/>
          <p:nvPr/>
        </p:nvPicPr>
        <p:blipFill rotWithShape="1">
          <a:blip r:embed="rId3">
            <a:alphaModFix/>
          </a:blip>
          <a:srcRect b="5436" l="0" r="0" t="5436"/>
          <a:stretch/>
        </p:blipFill>
        <p:spPr>
          <a:xfrm>
            <a:off x="1" y="3395354"/>
            <a:ext cx="2585474" cy="1748146"/>
          </a:xfrm>
          <a:prstGeom prst="rect">
            <a:avLst/>
          </a:prstGeom>
          <a:noFill/>
          <a:ln>
            <a:noFill/>
          </a:ln>
        </p:spPr>
      </p:pic>
      <p:sp>
        <p:nvSpPr>
          <p:cNvPr id="65" name="Google Shape;65;p9"/>
          <p:cNvSpPr txBox="1"/>
          <p:nvPr/>
        </p:nvSpPr>
        <p:spPr>
          <a:xfrm>
            <a:off x="25" y="3928800"/>
            <a:ext cx="2585400" cy="50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700">
                <a:solidFill>
                  <a:srgbClr val="FFFFFF"/>
                </a:solidFill>
                <a:latin typeface="Nunito Sans"/>
                <a:ea typeface="Nunito Sans"/>
                <a:cs typeface="Nunito Sans"/>
                <a:sym typeface="Nunito Sans"/>
              </a:rPr>
              <a:t>pollev.com/cse163</a:t>
            </a:r>
            <a:endParaRPr b="1" sz="1700">
              <a:solidFill>
                <a:srgbClr val="FFFFFF"/>
              </a:solidFill>
              <a:latin typeface="Nunito Sans"/>
              <a:ea typeface="Nunito Sans"/>
              <a:cs typeface="Nunito Sans"/>
              <a:sym typeface="Nunito Sans"/>
            </a:endParaRPr>
          </a:p>
        </p:txBody>
      </p:sp>
      <p:sp>
        <p:nvSpPr>
          <p:cNvPr id="66" name="Google Shape;66;p9"/>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llEverywhere - Information">
  <p:cSld name="TITLE_AND_BODY_2_1_1">
    <p:bg>
      <p:bgPr>
        <a:solidFill>
          <a:srgbClr val="6093C5"/>
        </a:solidFill>
      </p:bgPr>
    </p:bg>
    <p:spTree>
      <p:nvGrpSpPr>
        <p:cNvPr id="67" name="Shape 67"/>
        <p:cNvGrpSpPr/>
        <p:nvPr/>
      </p:nvGrpSpPr>
      <p:grpSpPr>
        <a:xfrm>
          <a:off x="0" y="0"/>
          <a:ext cx="0" cy="0"/>
          <a:chOff x="0" y="0"/>
          <a:chExt cx="0" cy="0"/>
        </a:xfrm>
      </p:grpSpPr>
      <p:sp>
        <p:nvSpPr>
          <p:cNvPr id="68" name="Google Shape;68;p10"/>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0"/>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pic>
        <p:nvPicPr>
          <p:cNvPr id="70" name="Google Shape;70;p10"/>
          <p:cNvPicPr preferRelativeResize="0"/>
          <p:nvPr/>
        </p:nvPicPr>
        <p:blipFill>
          <a:blip r:embed="rId2">
            <a:alphaModFix/>
          </a:blip>
          <a:stretch>
            <a:fillRect/>
          </a:stretch>
        </p:blipFill>
        <p:spPr>
          <a:xfrm>
            <a:off x="0" y="0"/>
            <a:ext cx="2585475" cy="1357368"/>
          </a:xfrm>
          <a:prstGeom prst="rect">
            <a:avLst/>
          </a:prstGeom>
          <a:noFill/>
          <a:ln>
            <a:noFill/>
          </a:ln>
        </p:spPr>
      </p:pic>
      <p:sp>
        <p:nvSpPr>
          <p:cNvPr id="71" name="Google Shape;71;p1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2" name="Google Shape;72;p10"/>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73" name="Google Shape;73;p10"/>
          <p:cNvSpPr txBox="1"/>
          <p:nvPr>
            <p:ph type="title"/>
          </p:nvPr>
        </p:nvSpPr>
        <p:spPr>
          <a:xfrm>
            <a:off x="269575" y="1700325"/>
            <a:ext cx="2046300" cy="3936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pic>
        <p:nvPicPr>
          <p:cNvPr id="74" name="Google Shape;74;p10"/>
          <p:cNvPicPr preferRelativeResize="0"/>
          <p:nvPr/>
        </p:nvPicPr>
        <p:blipFill rotWithShape="1">
          <a:blip r:embed="rId3">
            <a:alphaModFix/>
          </a:blip>
          <a:srcRect b="5413" l="0" r="0" t="5404"/>
          <a:stretch/>
        </p:blipFill>
        <p:spPr>
          <a:xfrm>
            <a:off x="1" y="3395354"/>
            <a:ext cx="2585474" cy="174814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34450" y="575500"/>
            <a:ext cx="2046300" cy="398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p:txBody>
      </p:sp>
      <p:sp>
        <p:nvSpPr>
          <p:cNvPr id="7" name="Google Shape;7;p1"/>
          <p:cNvSpPr txBox="1"/>
          <p:nvPr>
            <p:ph idx="1" type="body"/>
          </p:nvPr>
        </p:nvSpPr>
        <p:spPr>
          <a:xfrm>
            <a:off x="3090625" y="575500"/>
            <a:ext cx="5596200" cy="3981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indent="-317500" lvl="1" marL="9144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indent="-317500" lvl="2" marL="13716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indent="-317500" lvl="3" marL="18288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indent="-317500" lvl="4" marL="22860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indent="-317500" lvl="5" marL="27432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indent="-317500" lvl="6" marL="32004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indent="-317500" lvl="7" marL="36576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indent="-317500" lvl="8" marL="41148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rgbClr val="CCCCCC"/>
                </a:solidFill>
                <a:latin typeface="Nunito Sans"/>
                <a:ea typeface="Nunito Sans"/>
                <a:cs typeface="Nunito Sans"/>
                <a:sym typeface="Nunito Sans"/>
              </a:defRPr>
            </a:lvl1pPr>
            <a:lvl2pPr lvl="1" algn="r">
              <a:buNone/>
              <a:defRPr sz="1000">
                <a:solidFill>
                  <a:srgbClr val="CCCCCC"/>
                </a:solidFill>
                <a:latin typeface="Nunito Sans"/>
                <a:ea typeface="Nunito Sans"/>
                <a:cs typeface="Nunito Sans"/>
                <a:sym typeface="Nunito Sans"/>
              </a:defRPr>
            </a:lvl2pPr>
            <a:lvl3pPr lvl="2" algn="r">
              <a:buNone/>
              <a:defRPr sz="1000">
                <a:solidFill>
                  <a:srgbClr val="CCCCCC"/>
                </a:solidFill>
                <a:latin typeface="Nunito Sans"/>
                <a:ea typeface="Nunito Sans"/>
                <a:cs typeface="Nunito Sans"/>
                <a:sym typeface="Nunito Sans"/>
              </a:defRPr>
            </a:lvl3pPr>
            <a:lvl4pPr lvl="3" algn="r">
              <a:buNone/>
              <a:defRPr sz="1000">
                <a:solidFill>
                  <a:srgbClr val="CCCCCC"/>
                </a:solidFill>
                <a:latin typeface="Nunito Sans"/>
                <a:ea typeface="Nunito Sans"/>
                <a:cs typeface="Nunito Sans"/>
                <a:sym typeface="Nunito Sans"/>
              </a:defRPr>
            </a:lvl4pPr>
            <a:lvl5pPr lvl="4" algn="r">
              <a:buNone/>
              <a:defRPr sz="1000">
                <a:solidFill>
                  <a:srgbClr val="CCCCCC"/>
                </a:solidFill>
                <a:latin typeface="Nunito Sans"/>
                <a:ea typeface="Nunito Sans"/>
                <a:cs typeface="Nunito Sans"/>
                <a:sym typeface="Nunito Sans"/>
              </a:defRPr>
            </a:lvl5pPr>
            <a:lvl6pPr lvl="5" algn="r">
              <a:buNone/>
              <a:defRPr sz="1000">
                <a:solidFill>
                  <a:srgbClr val="CCCCCC"/>
                </a:solidFill>
                <a:latin typeface="Nunito Sans"/>
                <a:ea typeface="Nunito Sans"/>
                <a:cs typeface="Nunito Sans"/>
                <a:sym typeface="Nunito Sans"/>
              </a:defRPr>
            </a:lvl6pPr>
            <a:lvl7pPr lvl="6" algn="r">
              <a:buNone/>
              <a:defRPr sz="1000">
                <a:solidFill>
                  <a:srgbClr val="CCCCCC"/>
                </a:solidFill>
                <a:latin typeface="Nunito Sans"/>
                <a:ea typeface="Nunito Sans"/>
                <a:cs typeface="Nunito Sans"/>
                <a:sym typeface="Nunito Sans"/>
              </a:defRPr>
            </a:lvl7pPr>
            <a:lvl8pPr lvl="7" algn="r">
              <a:buNone/>
              <a:defRPr sz="1000">
                <a:solidFill>
                  <a:srgbClr val="CCCCCC"/>
                </a:solidFill>
                <a:latin typeface="Nunito Sans"/>
                <a:ea typeface="Nunito Sans"/>
                <a:cs typeface="Nunito Sans"/>
                <a:sym typeface="Nunito Sans"/>
              </a:defRPr>
            </a:lvl8pPr>
            <a:lvl9pPr lvl="8" algn="r">
              <a:buNone/>
              <a:defRPr sz="1000">
                <a:solidFill>
                  <a:srgbClr val="CCCCCC"/>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hyperlink" Target="https://colab.research.google.com/drive/1O_ossewsryVhDn1SAk8j5XIU9t3P13bY#scrollTo=uL2srBB8KPE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hyperlink" Target="https://colab.research.google.com/drive/1O_ossewsryVhDn1SAk8j5XIU9t3P13bY#scrollTo=E0qOE1ysKMpr"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9"/>
          <p:cNvSpPr txBox="1"/>
          <p:nvPr>
            <p:ph type="ctrTitle"/>
          </p:nvPr>
        </p:nvSpPr>
        <p:spPr>
          <a:xfrm>
            <a:off x="468925" y="2387250"/>
            <a:ext cx="3728400" cy="22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CSE 163</a:t>
            </a:r>
            <a:endParaRPr/>
          </a:p>
          <a:p>
            <a:pPr indent="0" lvl="0" marL="0" rtl="0" algn="l">
              <a:spcBef>
                <a:spcPts val="0"/>
              </a:spcBef>
              <a:spcAft>
                <a:spcPts val="0"/>
              </a:spcAft>
              <a:buClr>
                <a:schemeClr val="dk1"/>
              </a:buClr>
              <a:buSzPts val="1100"/>
              <a:buFont typeface="Arial"/>
              <a:buNone/>
            </a:pPr>
            <a:r>
              <a:rPr lang="en" sz="2400"/>
              <a:t>Lists and File Processing</a:t>
            </a:r>
            <a:endParaRPr sz="2400"/>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sz="1000"/>
              <a:t>Hunter Schafer</a:t>
            </a:r>
            <a:endParaRPr sz="1000"/>
          </a:p>
          <a:p>
            <a:pPr indent="0" lvl="0" marL="0" rtl="0" algn="l">
              <a:spcBef>
                <a:spcPts val="0"/>
              </a:spcBef>
              <a:spcAft>
                <a:spcPts val="0"/>
              </a:spcAft>
              <a:buNone/>
            </a:pPr>
            <a:r>
              <a:t/>
            </a:r>
            <a:endParaRPr/>
          </a:p>
        </p:txBody>
      </p:sp>
      <p:pic>
        <p:nvPicPr>
          <p:cNvPr id="129" name="Google Shape;129;p19"/>
          <p:cNvPicPr preferRelativeResize="0"/>
          <p:nvPr/>
        </p:nvPicPr>
        <p:blipFill>
          <a:blip r:embed="rId3">
            <a:alphaModFix amt="31000"/>
          </a:blip>
          <a:stretch>
            <a:fillRect/>
          </a:stretch>
        </p:blipFill>
        <p:spPr>
          <a:xfrm>
            <a:off x="468937" y="1925800"/>
            <a:ext cx="487974" cy="4879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8"/>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Files</a:t>
            </a:r>
            <a:endParaRPr/>
          </a:p>
        </p:txBody>
      </p:sp>
      <p:sp>
        <p:nvSpPr>
          <p:cNvPr id="205" name="Google Shape;205;p28"/>
          <p:cNvSpPr txBox="1"/>
          <p:nvPr>
            <p:ph idx="1" type="body"/>
          </p:nvPr>
        </p:nvSpPr>
        <p:spPr>
          <a:xfrm>
            <a:off x="3090625" y="575500"/>
            <a:ext cx="5596200" cy="1351800"/>
          </a:xfrm>
          <a:prstGeom prst="rect">
            <a:avLst/>
          </a:prstGeom>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t>A </a:t>
            </a:r>
            <a:r>
              <a:rPr b="1" lang="en">
                <a:solidFill>
                  <a:schemeClr val="accent4"/>
                </a:solidFill>
              </a:rPr>
              <a:t>file</a:t>
            </a:r>
            <a:r>
              <a:rPr lang="en"/>
              <a:t> is data stored on computer. This data can represent almost anything (Word document, picture, song, etc.)! </a:t>
            </a:r>
            <a:endParaRPr/>
          </a:p>
          <a:p>
            <a:pPr indent="-317500" lvl="0" marL="457200" rtl="0" algn="l">
              <a:spcBef>
                <a:spcPts val="0"/>
              </a:spcBef>
              <a:spcAft>
                <a:spcPts val="0"/>
              </a:spcAft>
              <a:buSzPts val="1400"/>
              <a:buChar char="●"/>
            </a:pPr>
            <a:r>
              <a:rPr lang="en"/>
              <a:t>For the next two weeks, we will focus on files that store </a:t>
            </a:r>
            <a:r>
              <a:rPr b="1" lang="en">
                <a:solidFill>
                  <a:schemeClr val="accent4"/>
                </a:solidFill>
              </a:rPr>
              <a:t>text</a:t>
            </a:r>
            <a:r>
              <a:rPr lang="en"/>
              <a:t> data (often called </a:t>
            </a:r>
            <a:r>
              <a:rPr i="1" lang="en"/>
              <a:t>plain-text</a:t>
            </a:r>
            <a:r>
              <a:rPr lang="en"/>
              <a:t>). An example: </a:t>
            </a:r>
            <a:endParaRPr/>
          </a:p>
        </p:txBody>
      </p:sp>
      <p:sp>
        <p:nvSpPr>
          <p:cNvPr id="206" name="Google Shape;206;p2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207" name="Google Shape;207;p28"/>
          <p:cNvGrpSpPr/>
          <p:nvPr/>
        </p:nvGrpSpPr>
        <p:grpSpPr>
          <a:xfrm>
            <a:off x="3090625" y="1927300"/>
            <a:ext cx="5596200" cy="1823100"/>
            <a:chOff x="3090625" y="2290000"/>
            <a:chExt cx="5596200" cy="1823100"/>
          </a:xfrm>
        </p:grpSpPr>
        <p:sp>
          <p:nvSpPr>
            <p:cNvPr id="208" name="Google Shape;208;p28"/>
            <p:cNvSpPr txBox="1"/>
            <p:nvPr/>
          </p:nvSpPr>
          <p:spPr>
            <a:xfrm>
              <a:off x="3090625" y="2290000"/>
              <a:ext cx="5596200" cy="18231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she sells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sea</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shells by</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the sea shore</a:t>
              </a:r>
              <a:endParaRPr sz="1350">
                <a:solidFill>
                  <a:srgbClr val="37474F"/>
                </a:solidFill>
                <a:latin typeface="Roboto Mono"/>
                <a:ea typeface="Roboto Mono"/>
                <a:cs typeface="Roboto Mono"/>
                <a:sym typeface="Roboto Mono"/>
              </a:endParaRPr>
            </a:p>
          </p:txBody>
        </p:sp>
        <p:sp>
          <p:nvSpPr>
            <p:cNvPr id="209" name="Google Shape;209;p28"/>
            <p:cNvSpPr txBox="1"/>
            <p:nvPr/>
          </p:nvSpPr>
          <p:spPr>
            <a:xfrm>
              <a:off x="3090625" y="2290000"/>
              <a:ext cx="5596200" cy="342300"/>
            </a:xfrm>
            <a:prstGeom prst="rect">
              <a:avLst/>
            </a:prstGeom>
            <a:solidFill>
              <a:srgbClr val="FBFBFB"/>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cat poem.txt</a:t>
              </a:r>
              <a:endParaRPr sz="1350">
                <a:solidFill>
                  <a:srgbClr val="37474F"/>
                </a:solidFill>
                <a:latin typeface="Roboto Mono"/>
                <a:ea typeface="Roboto Mono"/>
                <a:cs typeface="Roboto Mono"/>
                <a:sym typeface="Roboto Mono"/>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Files in Python</a:t>
            </a:r>
            <a:endParaRPr/>
          </a:p>
        </p:txBody>
      </p:sp>
      <p:sp>
        <p:nvSpPr>
          <p:cNvPr id="215" name="Google Shape;215;p29"/>
          <p:cNvSpPr txBox="1"/>
          <p:nvPr>
            <p:ph idx="1" type="body"/>
          </p:nvPr>
        </p:nvSpPr>
        <p:spPr>
          <a:xfrm>
            <a:off x="3090625" y="575500"/>
            <a:ext cx="5596200" cy="581100"/>
          </a:xfrm>
          <a:prstGeom prst="rect">
            <a:avLst/>
          </a:prstGeom>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t>See </a:t>
            </a:r>
            <a:r>
              <a:rPr lang="en" u="sng">
                <a:solidFill>
                  <a:schemeClr val="hlink"/>
                </a:solidFill>
                <a:hlinkClick r:id="rId3"/>
              </a:rPr>
              <a:t>File Demo</a:t>
            </a:r>
            <a:endParaRPr/>
          </a:p>
          <a:p>
            <a:pPr indent="-317500" lvl="0" marL="457200" rtl="0" algn="l">
              <a:spcBef>
                <a:spcPts val="0"/>
              </a:spcBef>
              <a:spcAft>
                <a:spcPts val="0"/>
              </a:spcAft>
              <a:buSzPts val="1400"/>
              <a:buChar char="●"/>
            </a:pPr>
            <a:r>
              <a:rPr lang="en"/>
              <a:t>Use the open function to open a file. Syntax is a bit weird</a:t>
            </a:r>
            <a:endParaRPr/>
          </a:p>
        </p:txBody>
      </p:sp>
      <p:sp>
        <p:nvSpPr>
          <p:cNvPr id="216" name="Google Shape;216;p2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17" name="Google Shape;217;p29"/>
          <p:cNvSpPr txBox="1"/>
          <p:nvPr/>
        </p:nvSpPr>
        <p:spPr>
          <a:xfrm>
            <a:off x="3090625" y="1484350"/>
            <a:ext cx="5596200" cy="1342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with</a:t>
            </a:r>
            <a:r>
              <a:rPr lang="en" sz="1350">
                <a:solidFill>
                  <a:srgbClr val="37474F"/>
                </a:solidFill>
                <a:latin typeface="Roboto Mono"/>
                <a:ea typeface="Roboto Mono"/>
                <a:cs typeface="Roboto Mono"/>
                <a:sym typeface="Roboto Mono"/>
              </a:rPr>
              <a:t> open(</a:t>
            </a:r>
            <a:r>
              <a:rPr lang="en" sz="1350">
                <a:solidFill>
                  <a:srgbClr val="388E3C"/>
                </a:solidFill>
                <a:latin typeface="Roboto Mono"/>
                <a:ea typeface="Roboto Mono"/>
                <a:cs typeface="Roboto Mono"/>
                <a:sym typeface="Roboto Mono"/>
              </a:rPr>
              <a:t>'poem.txt'</a:t>
            </a: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as</a:t>
            </a:r>
            <a:r>
              <a:rPr lang="en" sz="1350">
                <a:solidFill>
                  <a:srgbClr val="37474F"/>
                </a:solidFill>
                <a:latin typeface="Roboto Mono"/>
                <a:ea typeface="Roboto Mono"/>
                <a:cs typeface="Roboto Mono"/>
                <a:sym typeface="Roboto Mono"/>
              </a:rPr>
              <a:t> file: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(file)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F51B5"/>
              </a:solidFill>
              <a:latin typeface="Roboto Mono"/>
              <a:ea typeface="Roboto Mono"/>
              <a:cs typeface="Roboto Mono"/>
              <a:sym typeface="Roboto Mono"/>
            </a:endParaRPr>
          </a:p>
        </p:txBody>
      </p:sp>
      <p:sp>
        <p:nvSpPr>
          <p:cNvPr id="218" name="Google Shape;218;p29"/>
          <p:cNvSpPr txBox="1"/>
          <p:nvPr/>
        </p:nvSpPr>
        <p:spPr>
          <a:xfrm>
            <a:off x="3090625" y="1484350"/>
            <a:ext cx="5596200" cy="1342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with</a:t>
            </a:r>
            <a:r>
              <a:rPr lang="en" sz="1350">
                <a:solidFill>
                  <a:srgbClr val="37474F"/>
                </a:solidFill>
                <a:latin typeface="Roboto Mono"/>
                <a:ea typeface="Roboto Mono"/>
                <a:cs typeface="Roboto Mono"/>
                <a:sym typeface="Roboto Mono"/>
              </a:rPr>
              <a:t> open(</a:t>
            </a:r>
            <a:r>
              <a:rPr lang="en" sz="1350">
                <a:solidFill>
                  <a:srgbClr val="388E3C"/>
                </a:solidFill>
                <a:latin typeface="Roboto Mono"/>
                <a:ea typeface="Roboto Mono"/>
                <a:cs typeface="Roboto Mono"/>
                <a:sym typeface="Roboto Mono"/>
              </a:rPr>
              <a:t>'poem.txt'</a:t>
            </a: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as</a:t>
            </a:r>
            <a:r>
              <a:rPr lang="en" sz="1350">
                <a:solidFill>
                  <a:srgbClr val="37474F"/>
                </a:solidFill>
                <a:latin typeface="Roboto Mono"/>
                <a:ea typeface="Roboto Mono"/>
                <a:cs typeface="Roboto Mono"/>
                <a:sym typeface="Roboto Mono"/>
              </a:rPr>
              <a:t> file: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(file)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D81B60"/>
                </a:solidFill>
                <a:latin typeface="Roboto Mono"/>
                <a:ea typeface="Roboto Mono"/>
                <a:cs typeface="Roboto Mono"/>
                <a:sym typeface="Roboto Mono"/>
              </a:rPr>
              <a:t># &lt;_io.TextIOWrapper name='poem.txt' mode='r' encoding='UTF-8'&gt;</a:t>
            </a:r>
            <a:endParaRPr sz="110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F51B5"/>
              </a:solidFill>
              <a:latin typeface="Roboto Mono"/>
              <a:ea typeface="Roboto Mono"/>
              <a:cs typeface="Roboto Mono"/>
              <a:sym typeface="Roboto Mono"/>
            </a:endParaRPr>
          </a:p>
        </p:txBody>
      </p:sp>
      <p:sp>
        <p:nvSpPr>
          <p:cNvPr id="219" name="Google Shape;219;p29"/>
          <p:cNvSpPr txBox="1"/>
          <p:nvPr>
            <p:ph idx="1" type="body"/>
          </p:nvPr>
        </p:nvSpPr>
        <p:spPr>
          <a:xfrm>
            <a:off x="3090625" y="2826550"/>
            <a:ext cx="5596200" cy="581100"/>
          </a:xfrm>
          <a:prstGeom prst="rect">
            <a:avLst/>
          </a:prstGeom>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t>Instead, you have to ask the file to actually read itself</a:t>
            </a:r>
            <a:endParaRPr/>
          </a:p>
        </p:txBody>
      </p:sp>
      <p:sp>
        <p:nvSpPr>
          <p:cNvPr id="220" name="Google Shape;220;p29"/>
          <p:cNvSpPr txBox="1"/>
          <p:nvPr/>
        </p:nvSpPr>
        <p:spPr>
          <a:xfrm>
            <a:off x="3090625" y="3407650"/>
            <a:ext cx="5596200" cy="1342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with</a:t>
            </a:r>
            <a:r>
              <a:rPr lang="en" sz="1350">
                <a:solidFill>
                  <a:srgbClr val="37474F"/>
                </a:solidFill>
                <a:latin typeface="Roboto Mono"/>
                <a:ea typeface="Roboto Mono"/>
                <a:cs typeface="Roboto Mono"/>
                <a:sym typeface="Roboto Mono"/>
              </a:rPr>
              <a:t> open(</a:t>
            </a:r>
            <a:r>
              <a:rPr lang="en" sz="1350">
                <a:solidFill>
                  <a:srgbClr val="388E3C"/>
                </a:solidFill>
                <a:latin typeface="Roboto Mono"/>
                <a:ea typeface="Roboto Mono"/>
                <a:cs typeface="Roboto Mono"/>
                <a:sym typeface="Roboto Mono"/>
              </a:rPr>
              <a:t>'poem.txt'</a:t>
            </a: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as</a:t>
            </a:r>
            <a:r>
              <a:rPr lang="en" sz="1350">
                <a:solidFill>
                  <a:srgbClr val="37474F"/>
                </a:solidFill>
                <a:latin typeface="Roboto Mono"/>
                <a:ea typeface="Roboto Mono"/>
                <a:cs typeface="Roboto Mono"/>
                <a:sym typeface="Roboto Mono"/>
              </a:rPr>
              <a:t> file: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(file</a:t>
            </a:r>
            <a:r>
              <a:rPr lang="en" sz="1350">
                <a:solidFill>
                  <a:srgbClr val="37474F"/>
                </a:solidFill>
                <a:latin typeface="Roboto Mono"/>
                <a:ea typeface="Roboto Mono"/>
                <a:cs typeface="Roboto Mono"/>
                <a:sym typeface="Roboto Mono"/>
              </a:rPr>
              <a:t>.read()</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D81B60"/>
                </a:solidFill>
                <a:latin typeface="Roboto Mono"/>
                <a:ea typeface="Roboto Mono"/>
                <a:cs typeface="Roboto Mono"/>
                <a:sym typeface="Roboto Mono"/>
              </a:rPr>
              <a:t># Prints file contents</a:t>
            </a:r>
            <a:endParaRPr sz="110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F51B5"/>
              </a:solidFill>
              <a:latin typeface="Roboto Mono"/>
              <a:ea typeface="Roboto Mono"/>
              <a:cs typeface="Roboto Mono"/>
              <a:sym typeface="Roboto Mon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
                                        <p:tgtEl>
                                          <p:spTgt spid="2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0"/>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Patterns</a:t>
            </a:r>
            <a:endParaRPr/>
          </a:p>
        </p:txBody>
      </p:sp>
      <p:sp>
        <p:nvSpPr>
          <p:cNvPr id="226" name="Google Shape;226;p30"/>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t>Process a file line by line</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317500" lvl="0" marL="457200" rtl="0" algn="l">
              <a:spcBef>
                <a:spcPts val="600"/>
              </a:spcBef>
              <a:spcAft>
                <a:spcPts val="0"/>
              </a:spcAft>
              <a:buSzPts val="1400"/>
              <a:buChar char="●"/>
            </a:pPr>
            <a:r>
              <a:rPr lang="en"/>
              <a:t>Process each word on a file in a line</a:t>
            </a:r>
            <a:endParaRPr/>
          </a:p>
        </p:txBody>
      </p:sp>
      <p:sp>
        <p:nvSpPr>
          <p:cNvPr id="227" name="Google Shape;227;p3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28" name="Google Shape;228;p30"/>
          <p:cNvSpPr txBox="1"/>
          <p:nvPr/>
        </p:nvSpPr>
        <p:spPr>
          <a:xfrm>
            <a:off x="3090625" y="1077375"/>
            <a:ext cx="5596200" cy="13422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with</a:t>
            </a:r>
            <a:r>
              <a:rPr lang="en" sz="1350">
                <a:solidFill>
                  <a:srgbClr val="37474F"/>
                </a:solidFill>
                <a:latin typeface="Roboto Mono"/>
                <a:ea typeface="Roboto Mono"/>
                <a:cs typeface="Roboto Mono"/>
                <a:sym typeface="Roboto Mono"/>
              </a:rPr>
              <a:t> open(file_name) </a:t>
            </a:r>
            <a:r>
              <a:rPr lang="en" sz="1350">
                <a:solidFill>
                  <a:srgbClr val="3F51B5"/>
                </a:solidFill>
                <a:latin typeface="Roboto Mono"/>
                <a:ea typeface="Roboto Mono"/>
                <a:cs typeface="Roboto Mono"/>
                <a:sym typeface="Roboto Mono"/>
              </a:rPr>
              <a:t>as</a:t>
            </a:r>
            <a:r>
              <a:rPr lang="en" sz="1350">
                <a:solidFill>
                  <a:srgbClr val="37474F"/>
                </a:solidFill>
                <a:latin typeface="Roboto Mono"/>
                <a:ea typeface="Roboto Mono"/>
                <a:cs typeface="Roboto Mono"/>
                <a:sym typeface="Roboto Mono"/>
              </a:rPr>
              <a:t> file: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lines = file.readlines()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for</a:t>
            </a:r>
            <a:r>
              <a:rPr lang="en" sz="1350">
                <a:solidFill>
                  <a:srgbClr val="37474F"/>
                </a:solidFill>
                <a:latin typeface="Roboto Mono"/>
                <a:ea typeface="Roboto Mono"/>
                <a:cs typeface="Roboto Mono"/>
                <a:sym typeface="Roboto Mono"/>
              </a:rPr>
              <a:t> line </a:t>
            </a:r>
            <a:r>
              <a:rPr lang="en" sz="1350">
                <a:solidFill>
                  <a:srgbClr val="3F51B5"/>
                </a:solidFill>
                <a:latin typeface="Roboto Mono"/>
                <a:ea typeface="Roboto Mono"/>
                <a:cs typeface="Roboto Mono"/>
                <a:sym typeface="Roboto Mono"/>
              </a:rPr>
              <a:t>in</a:t>
            </a:r>
            <a:r>
              <a:rPr lang="en" sz="1350">
                <a:solidFill>
                  <a:srgbClr val="37474F"/>
                </a:solidFill>
                <a:latin typeface="Roboto Mono"/>
                <a:ea typeface="Roboto Mono"/>
                <a:cs typeface="Roboto Mono"/>
                <a:sym typeface="Roboto Mono"/>
              </a:rPr>
              <a:t> lines: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 do something with line</a:t>
            </a:r>
            <a:endParaRPr sz="1350">
              <a:solidFill>
                <a:srgbClr val="3F51B5"/>
              </a:solidFill>
              <a:latin typeface="Roboto Mono"/>
              <a:ea typeface="Roboto Mono"/>
              <a:cs typeface="Roboto Mono"/>
              <a:sym typeface="Roboto Mono"/>
            </a:endParaRPr>
          </a:p>
        </p:txBody>
      </p:sp>
      <p:sp>
        <p:nvSpPr>
          <p:cNvPr id="229" name="Google Shape;229;p30"/>
          <p:cNvSpPr txBox="1"/>
          <p:nvPr/>
        </p:nvSpPr>
        <p:spPr>
          <a:xfrm>
            <a:off x="3090625" y="3004875"/>
            <a:ext cx="5596200" cy="18840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with</a:t>
            </a:r>
            <a:r>
              <a:rPr lang="en" sz="1350">
                <a:solidFill>
                  <a:srgbClr val="37474F"/>
                </a:solidFill>
                <a:latin typeface="Roboto Mono"/>
                <a:ea typeface="Roboto Mono"/>
                <a:cs typeface="Roboto Mono"/>
                <a:sym typeface="Roboto Mono"/>
              </a:rPr>
              <a:t> open(file_name) </a:t>
            </a:r>
            <a:r>
              <a:rPr lang="en" sz="1350">
                <a:solidFill>
                  <a:srgbClr val="3F51B5"/>
                </a:solidFill>
                <a:latin typeface="Roboto Mono"/>
                <a:ea typeface="Roboto Mono"/>
                <a:cs typeface="Roboto Mono"/>
                <a:sym typeface="Roboto Mono"/>
              </a:rPr>
              <a:t>as</a:t>
            </a:r>
            <a:r>
              <a:rPr lang="en" sz="1350">
                <a:solidFill>
                  <a:srgbClr val="37474F"/>
                </a:solidFill>
                <a:latin typeface="Roboto Mono"/>
                <a:ea typeface="Roboto Mono"/>
                <a:cs typeface="Roboto Mono"/>
                <a:sym typeface="Roboto Mono"/>
              </a:rPr>
              <a:t> file: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lines = file.readlines()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for</a:t>
            </a:r>
            <a:r>
              <a:rPr lang="en" sz="1350">
                <a:solidFill>
                  <a:srgbClr val="37474F"/>
                </a:solidFill>
                <a:latin typeface="Roboto Mono"/>
                <a:ea typeface="Roboto Mono"/>
                <a:cs typeface="Roboto Mono"/>
                <a:sym typeface="Roboto Mono"/>
              </a:rPr>
              <a:t> line </a:t>
            </a:r>
            <a:r>
              <a:rPr lang="en" sz="1350">
                <a:solidFill>
                  <a:srgbClr val="3F51B5"/>
                </a:solidFill>
                <a:latin typeface="Roboto Mono"/>
                <a:ea typeface="Roboto Mono"/>
                <a:cs typeface="Roboto Mono"/>
                <a:sym typeface="Roboto Mono"/>
              </a:rPr>
              <a:t>in</a:t>
            </a:r>
            <a:r>
              <a:rPr lang="en" sz="1350">
                <a:solidFill>
                  <a:srgbClr val="37474F"/>
                </a:solidFill>
                <a:latin typeface="Roboto Mono"/>
                <a:ea typeface="Roboto Mono"/>
                <a:cs typeface="Roboto Mono"/>
                <a:sym typeface="Roboto Mono"/>
              </a:rPr>
              <a:t> lines: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words = line.split()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for</a:t>
            </a:r>
            <a:r>
              <a:rPr lang="en" sz="1350">
                <a:solidFill>
                  <a:srgbClr val="37474F"/>
                </a:solidFill>
                <a:latin typeface="Roboto Mono"/>
                <a:ea typeface="Roboto Mono"/>
                <a:cs typeface="Roboto Mono"/>
                <a:sym typeface="Roboto Mono"/>
              </a:rPr>
              <a:t> word </a:t>
            </a:r>
            <a:r>
              <a:rPr lang="en" sz="1350">
                <a:solidFill>
                  <a:srgbClr val="3F51B5"/>
                </a:solidFill>
                <a:latin typeface="Roboto Mono"/>
                <a:ea typeface="Roboto Mono"/>
                <a:cs typeface="Roboto Mono"/>
                <a:sym typeface="Roboto Mono"/>
              </a:rPr>
              <a:t>in</a:t>
            </a:r>
            <a:r>
              <a:rPr lang="en" sz="1350">
                <a:solidFill>
                  <a:srgbClr val="37474F"/>
                </a:solidFill>
                <a:latin typeface="Roboto Mono"/>
                <a:ea typeface="Roboto Mono"/>
                <a:cs typeface="Roboto Mono"/>
                <a:sym typeface="Roboto Mono"/>
              </a:rPr>
              <a:t> words: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 do something with word</a:t>
            </a:r>
            <a:endParaRPr sz="135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F51B5"/>
              </a:solidFill>
              <a:latin typeface="Roboto Mono"/>
              <a:ea typeface="Roboto Mono"/>
              <a:cs typeface="Roboto Mono"/>
              <a:sym typeface="Roboto Mon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None</a:t>
            </a:r>
            <a:endParaRPr/>
          </a:p>
        </p:txBody>
      </p:sp>
      <p:sp>
        <p:nvSpPr>
          <p:cNvPr id="235" name="Google Shape;235;p31"/>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latin typeface="Roboto Mono"/>
                <a:ea typeface="Roboto Mono"/>
                <a:cs typeface="Roboto Mono"/>
                <a:sym typeface="Roboto Mono"/>
              </a:rPr>
              <a:t>None</a:t>
            </a:r>
            <a:r>
              <a:rPr lang="en"/>
              <a:t> is a special value in Python that represents the absence of a value</a:t>
            </a:r>
            <a:endParaRPr/>
          </a:p>
          <a:p>
            <a:pPr indent="-317500" lvl="0" marL="457200" marR="0" rtl="0" algn="l">
              <a:lnSpc>
                <a:spcPct val="115000"/>
              </a:lnSpc>
              <a:spcBef>
                <a:spcPts val="0"/>
              </a:spcBef>
              <a:spcAft>
                <a:spcPts val="0"/>
              </a:spcAft>
              <a:buClr>
                <a:srgbClr val="CCCCCC"/>
              </a:buClr>
              <a:buSzPts val="1400"/>
              <a:buFont typeface="Nunito Sans"/>
              <a:buChar char="●"/>
            </a:pPr>
            <a:r>
              <a:rPr lang="en"/>
              <a:t>You don’t have to know a lot (i.e. none) about </a:t>
            </a:r>
            <a:r>
              <a:rPr lang="en">
                <a:latin typeface="Roboto Mono"/>
                <a:ea typeface="Roboto Mono"/>
                <a:cs typeface="Roboto Mono"/>
                <a:sym typeface="Roboto Mono"/>
              </a:rPr>
              <a:t>None</a:t>
            </a:r>
            <a:r>
              <a:rPr lang="en"/>
              <a:t> except:</a:t>
            </a:r>
            <a:endParaRPr/>
          </a:p>
          <a:p>
            <a:pPr indent="-317500" lvl="1" marL="914400" rtl="0" algn="l">
              <a:spcBef>
                <a:spcPts val="0"/>
              </a:spcBef>
              <a:spcAft>
                <a:spcPts val="0"/>
              </a:spcAft>
              <a:buSzPts val="1400"/>
              <a:buChar char="○"/>
            </a:pPr>
            <a:r>
              <a:rPr lang="en"/>
              <a:t>It can cause your program to crash if you ask a </a:t>
            </a:r>
            <a:r>
              <a:rPr lang="en">
                <a:latin typeface="Roboto Mono"/>
                <a:ea typeface="Roboto Mono"/>
                <a:cs typeface="Roboto Mono"/>
                <a:sym typeface="Roboto Mono"/>
              </a:rPr>
              <a:t>None</a:t>
            </a:r>
            <a:r>
              <a:rPr lang="en"/>
              <a:t> value to do something</a:t>
            </a:r>
            <a:endParaRPr/>
          </a:p>
          <a:p>
            <a:pPr indent="-317500" lvl="1" marL="914400" rtl="0" algn="l">
              <a:spcBef>
                <a:spcPts val="0"/>
              </a:spcBef>
              <a:spcAft>
                <a:spcPts val="0"/>
              </a:spcAft>
              <a:buSzPts val="1400"/>
              <a:buChar char="○"/>
            </a:pPr>
            <a:r>
              <a:rPr lang="en"/>
              <a:t>You commonly will return </a:t>
            </a:r>
            <a:r>
              <a:rPr lang="en">
                <a:latin typeface="Roboto Mono"/>
                <a:ea typeface="Roboto Mono"/>
                <a:cs typeface="Roboto Mono"/>
                <a:sym typeface="Roboto Mono"/>
              </a:rPr>
              <a:t>None</a:t>
            </a:r>
            <a:r>
              <a:rPr lang="en"/>
              <a:t> in bad cases</a:t>
            </a:r>
            <a:endParaRPr/>
          </a:p>
        </p:txBody>
      </p:sp>
      <p:sp>
        <p:nvSpPr>
          <p:cNvPr id="236" name="Google Shape;236;p3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37" name="Google Shape;237;p31"/>
          <p:cNvSpPr txBox="1"/>
          <p:nvPr/>
        </p:nvSpPr>
        <p:spPr>
          <a:xfrm>
            <a:off x="3090625" y="2360275"/>
            <a:ext cx="5596200" cy="25494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def</a:t>
            </a:r>
            <a:r>
              <a:rPr lang="en" sz="1350">
                <a:solidFill>
                  <a:srgbClr val="37474F"/>
                </a:solidFill>
                <a:latin typeface="Roboto Mono"/>
                <a:ea typeface="Roboto Mono"/>
                <a:cs typeface="Roboto Mono"/>
                <a:sym typeface="Roboto Mono"/>
              </a:rPr>
              <a:t> increment(x):</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if</a:t>
            </a:r>
            <a:r>
              <a:rPr lang="en" sz="1350">
                <a:solidFill>
                  <a:srgbClr val="37474F"/>
                </a:solidFill>
                <a:latin typeface="Roboto Mono"/>
                <a:ea typeface="Roboto Mono"/>
                <a:cs typeface="Roboto Mono"/>
                <a:sym typeface="Roboto Mono"/>
              </a:rPr>
              <a:t> x &lt; </a:t>
            </a:r>
            <a:r>
              <a:rPr lang="en" sz="1350">
                <a:solidFill>
                  <a:srgbClr val="C53929"/>
                </a:solidFill>
                <a:latin typeface="Roboto Mono"/>
                <a:ea typeface="Roboto Mono"/>
                <a:cs typeface="Roboto Mono"/>
                <a:sym typeface="Roboto Mono"/>
              </a:rPr>
              <a:t>0</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return</a:t>
            </a: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None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else</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return</a:t>
            </a:r>
            <a:r>
              <a:rPr lang="en" sz="1350">
                <a:solidFill>
                  <a:srgbClr val="37474F"/>
                </a:solidFill>
                <a:latin typeface="Roboto Mono"/>
                <a:ea typeface="Roboto Mono"/>
                <a:cs typeface="Roboto Mono"/>
                <a:sym typeface="Roboto Mono"/>
              </a:rPr>
              <a:t> x + </a:t>
            </a:r>
            <a:r>
              <a:rPr lang="en" sz="1350">
                <a:solidFill>
                  <a:srgbClr val="C53929"/>
                </a:solidFill>
                <a:latin typeface="Roboto Mono"/>
                <a:ea typeface="Roboto Mono"/>
                <a:cs typeface="Roboto Mono"/>
                <a:sym typeface="Roboto Mono"/>
              </a:rPr>
              <a:t>1</a:t>
            </a:r>
            <a:endParaRPr sz="1350">
              <a:solidFill>
                <a:srgbClr val="C53929"/>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C53929"/>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if</a:t>
            </a:r>
            <a:r>
              <a:rPr lang="en" sz="1350">
                <a:solidFill>
                  <a:srgbClr val="37474F"/>
                </a:solidFill>
                <a:latin typeface="Roboto Mono"/>
                <a:ea typeface="Roboto Mono"/>
                <a:cs typeface="Roboto Mono"/>
                <a:sym typeface="Roboto Mono"/>
              </a:rPr>
              <a:t> increment(-</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is</a:t>
            </a: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None</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a:t>
            </a:r>
            <a:r>
              <a:rPr lang="en" sz="1350">
                <a:solidFill>
                  <a:srgbClr val="388E3C"/>
                </a:solidFill>
                <a:latin typeface="Roboto Mono"/>
                <a:ea typeface="Roboto Mono"/>
                <a:cs typeface="Roboto Mono"/>
                <a:sym typeface="Roboto Mono"/>
              </a:rPr>
              <a:t>'Failed'</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F51B5"/>
              </a:solidFill>
              <a:latin typeface="Roboto Mono"/>
              <a:ea typeface="Roboto Mono"/>
              <a:cs typeface="Roboto Mono"/>
              <a:sym typeface="Roboto Mon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32"/>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Homework Logistics</a:t>
            </a:r>
            <a:endParaRPr/>
          </a:p>
        </p:txBody>
      </p:sp>
      <p:sp>
        <p:nvSpPr>
          <p:cNvPr id="243" name="Google Shape;243;p32"/>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t>Due next Thursday at 11:59 pm</a:t>
            </a:r>
            <a:endParaRPr/>
          </a:p>
          <a:p>
            <a:pPr indent="-317500" lvl="1" marL="914400" rtl="0" algn="l">
              <a:spcBef>
                <a:spcPts val="0"/>
              </a:spcBef>
              <a:spcAft>
                <a:spcPts val="0"/>
              </a:spcAft>
              <a:buSzPts val="1400"/>
              <a:buChar char="○"/>
            </a:pPr>
            <a:r>
              <a:rPr lang="en"/>
              <a:t>Submit code on Gradescope</a:t>
            </a:r>
            <a:endParaRPr/>
          </a:p>
          <a:p>
            <a:pPr indent="-317500" lvl="1" marL="914400" rtl="0" algn="l">
              <a:spcBef>
                <a:spcPts val="0"/>
              </a:spcBef>
              <a:spcAft>
                <a:spcPts val="0"/>
              </a:spcAft>
              <a:buSzPts val="1400"/>
              <a:buChar char="○"/>
            </a:pPr>
            <a:r>
              <a:rPr lang="en"/>
              <a:t>Submit reflection on Google Forms</a:t>
            </a:r>
            <a:endParaRPr/>
          </a:p>
          <a:p>
            <a:pPr indent="-317500" lvl="0" marL="457200" rtl="0" algn="l">
              <a:spcBef>
                <a:spcPts val="0"/>
              </a:spcBef>
              <a:spcAft>
                <a:spcPts val="0"/>
              </a:spcAft>
              <a:buSzPts val="1400"/>
              <a:buChar char="●"/>
            </a:pPr>
            <a:r>
              <a:rPr b="1" lang="en"/>
              <a:t>Start Early! Start Early! Start Early! Stary Early! </a:t>
            </a:r>
            <a:r>
              <a:rPr b="1" lang="en">
                <a:solidFill>
                  <a:schemeClr val="dk2"/>
                </a:solidFill>
              </a:rPr>
              <a:t>Start Early! Start Early! Start Early! Stary Early! Start Early! Start Early! Start Early! Stary Early! Start Early! Start Early! Start Early! Stary Early! Start Early! Start Early! Start Early! Stary Early! Should I wait until Wednesday to start? No! Start Early! Start Early! Stary Early! Start Early! Start Early! Start Early! Stary Early! Start Early! Start Early! Start Early! Stary Early! Start Early! Start Early! Start Early! Stary Early! Start Early! Start Early! Start Early! Stary Early! Start Early! Start Early! Start Early! Stary Early! Start Early! Start Early! Start Early! Stary Early! Start Early! Start Early! Start Early! Stary Early! Start Early! Start Early! Start Early! Stary Early! Start Early! Start Early! Start Early! Stary Early! Start Early! Start Early! </a:t>
            </a:r>
            <a:endParaRPr b="1"/>
          </a:p>
        </p:txBody>
      </p:sp>
      <p:sp>
        <p:nvSpPr>
          <p:cNvPr id="244" name="Google Shape;244;p3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xEl>
                                              <p:pRg end="0" st="0"/>
                                            </p:txEl>
                                          </p:spTgt>
                                        </p:tgtEl>
                                        <p:attrNameLst>
                                          <p:attrName>style.visibility</p:attrName>
                                        </p:attrNameLst>
                                      </p:cBhvr>
                                      <p:to>
                                        <p:strVal val="visible"/>
                                      </p:to>
                                    </p:set>
                                    <p:animEffect filter="fade" transition="in">
                                      <p:cBhvr>
                                        <p:cTn dur="1"/>
                                        <p:tgtEl>
                                          <p:spTgt spid="24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xEl>
                                              <p:pRg end="1" st="1"/>
                                            </p:txEl>
                                          </p:spTgt>
                                        </p:tgtEl>
                                        <p:attrNameLst>
                                          <p:attrName>style.visibility</p:attrName>
                                        </p:attrNameLst>
                                      </p:cBhvr>
                                      <p:to>
                                        <p:strVal val="visible"/>
                                      </p:to>
                                    </p:set>
                                    <p:animEffect filter="fade" transition="in">
                                      <p:cBhvr>
                                        <p:cTn dur="1"/>
                                        <p:tgtEl>
                                          <p:spTgt spid="24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xEl>
                                              <p:pRg end="2" st="2"/>
                                            </p:txEl>
                                          </p:spTgt>
                                        </p:tgtEl>
                                        <p:attrNameLst>
                                          <p:attrName>style.visibility</p:attrName>
                                        </p:attrNameLst>
                                      </p:cBhvr>
                                      <p:to>
                                        <p:strVal val="visible"/>
                                      </p:to>
                                    </p:set>
                                    <p:animEffect filter="fade" transition="in">
                                      <p:cBhvr>
                                        <p:cTn dur="1"/>
                                        <p:tgtEl>
                                          <p:spTgt spid="24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xEl>
                                              <p:pRg end="3" st="3"/>
                                            </p:txEl>
                                          </p:spTgt>
                                        </p:tgtEl>
                                        <p:attrNameLst>
                                          <p:attrName>style.visibility</p:attrName>
                                        </p:attrNameLst>
                                      </p:cBhvr>
                                      <p:to>
                                        <p:strVal val="visible"/>
                                      </p:to>
                                    </p:set>
                                    <p:animEffect filter="fade" transition="in">
                                      <p:cBhvr>
                                        <p:cTn dur="1"/>
                                        <p:tgtEl>
                                          <p:spTgt spid="24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33"/>
          <p:cNvSpPr txBox="1"/>
          <p:nvPr>
            <p:ph idx="1" type="subTitle"/>
          </p:nvPr>
        </p:nvSpPr>
        <p:spPr>
          <a:xfrm>
            <a:off x="646550" y="1989500"/>
            <a:ext cx="3246900" cy="212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unito Sans"/>
              <a:buChar char="●"/>
            </a:pPr>
            <a:r>
              <a:rPr i="0" lang="en">
                <a:latin typeface="Nunito Sans"/>
                <a:ea typeface="Nunito Sans"/>
                <a:cs typeface="Nunito Sans"/>
                <a:sym typeface="Nunito Sans"/>
              </a:rPr>
              <a:t>Advanced List Operations</a:t>
            </a:r>
            <a:endParaRPr i="0">
              <a:latin typeface="Nunito Sans"/>
              <a:ea typeface="Nunito Sans"/>
              <a:cs typeface="Nunito Sans"/>
              <a:sym typeface="Nunito Sans"/>
            </a:endParaRPr>
          </a:p>
          <a:p>
            <a:pPr indent="-317500" lvl="0" marL="457200" rtl="0" algn="l">
              <a:spcBef>
                <a:spcPts val="0"/>
              </a:spcBef>
              <a:spcAft>
                <a:spcPts val="0"/>
              </a:spcAft>
              <a:buSzPts val="1400"/>
              <a:buFont typeface="Nunito Sans"/>
              <a:buChar char="●"/>
            </a:pPr>
            <a:r>
              <a:rPr i="0" lang="en">
                <a:latin typeface="Nunito Sans"/>
                <a:ea typeface="Nunito Sans"/>
                <a:cs typeface="Nunito Sans"/>
                <a:sym typeface="Nunito Sans"/>
              </a:rPr>
              <a:t>Sets</a:t>
            </a:r>
            <a:endParaRPr i="0">
              <a:latin typeface="Nunito Sans"/>
              <a:ea typeface="Nunito Sans"/>
              <a:cs typeface="Nunito Sans"/>
              <a:sym typeface="Nunito Sans"/>
            </a:endParaRPr>
          </a:p>
          <a:p>
            <a:pPr indent="-317500" lvl="0" marL="457200" rtl="0" algn="l">
              <a:spcBef>
                <a:spcPts val="0"/>
              </a:spcBef>
              <a:spcAft>
                <a:spcPts val="0"/>
              </a:spcAft>
              <a:buSzPts val="1400"/>
              <a:buFont typeface="Nunito Sans"/>
              <a:buChar char="●"/>
            </a:pPr>
            <a:r>
              <a:rPr i="0" lang="en">
                <a:latin typeface="Nunito Sans"/>
                <a:ea typeface="Nunito Sans"/>
                <a:cs typeface="Nunito Sans"/>
                <a:sym typeface="Nunito Sans"/>
              </a:rPr>
              <a:t>Tuples</a:t>
            </a:r>
            <a:endParaRPr i="0">
              <a:latin typeface="Nunito Sans"/>
              <a:ea typeface="Nunito Sans"/>
              <a:cs typeface="Nunito Sans"/>
              <a:sym typeface="Nunito Sans"/>
            </a:endParaRPr>
          </a:p>
        </p:txBody>
      </p:sp>
      <p:sp>
        <p:nvSpPr>
          <p:cNvPr id="250" name="Google Shape;250;p3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1" name="Google Shape;251;p33"/>
          <p:cNvSpPr txBox="1"/>
          <p:nvPr>
            <p:ph idx="2" type="body"/>
          </p:nvPr>
        </p:nvSpPr>
        <p:spPr>
          <a:xfrm>
            <a:off x="5130225" y="1016000"/>
            <a:ext cx="34707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Before Next Time</a:t>
            </a:r>
            <a:endParaRPr sz="2400"/>
          </a:p>
          <a:p>
            <a:pPr indent="0" lvl="0" marL="0" rtl="0" algn="l">
              <a:spcBef>
                <a:spcPts val="1000"/>
              </a:spcBef>
              <a:spcAft>
                <a:spcPts val="0"/>
              </a:spcAft>
              <a:buNone/>
            </a:pPr>
            <a:r>
              <a:t/>
            </a:r>
            <a:endParaRPr sz="1400"/>
          </a:p>
          <a:p>
            <a:pPr indent="-317500" lvl="0" marL="457200" rtl="0" algn="l">
              <a:spcBef>
                <a:spcPts val="1000"/>
              </a:spcBef>
              <a:spcAft>
                <a:spcPts val="0"/>
              </a:spcAft>
              <a:buSzPts val="1400"/>
              <a:buChar char="●"/>
            </a:pPr>
            <a:r>
              <a:rPr lang="en" sz="1400">
                <a:solidFill>
                  <a:schemeClr val="dk2"/>
                </a:solidFill>
              </a:rPr>
              <a:t>Keep up with practice!</a:t>
            </a:r>
            <a:endParaRPr sz="1400"/>
          </a:p>
          <a:p>
            <a:pPr indent="-317500" lvl="0" marL="457200" rtl="0" algn="l">
              <a:spcBef>
                <a:spcPts val="0"/>
              </a:spcBef>
              <a:spcAft>
                <a:spcPts val="0"/>
              </a:spcAft>
              <a:buSzPts val="1400"/>
              <a:buChar char="●"/>
            </a:pPr>
            <a:r>
              <a:rPr lang="en" sz="1400"/>
              <a:t>Start the assignment!</a:t>
            </a:r>
            <a:endParaRPr sz="1400"/>
          </a:p>
        </p:txBody>
      </p:sp>
      <p:sp>
        <p:nvSpPr>
          <p:cNvPr id="252" name="Google Shape;252;p33"/>
          <p:cNvSpPr txBox="1"/>
          <p:nvPr>
            <p:ph type="title"/>
          </p:nvPr>
        </p:nvSpPr>
        <p:spPr>
          <a:xfrm>
            <a:off x="646573" y="1016000"/>
            <a:ext cx="3246900" cy="97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Time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5" name="Google Shape;135;p20"/>
          <p:cNvSpPr txBox="1"/>
          <p:nvPr>
            <p:ph idx="2" type="body"/>
          </p:nvPr>
        </p:nvSpPr>
        <p:spPr>
          <a:xfrm>
            <a:off x="4911150" y="1021800"/>
            <a:ext cx="38427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This Time</a:t>
            </a:r>
            <a:endParaRPr sz="2400"/>
          </a:p>
          <a:p>
            <a:pPr indent="-342900" lvl="0" marL="457200" marR="0" rtl="0" algn="l">
              <a:lnSpc>
                <a:spcPct val="115000"/>
              </a:lnSpc>
              <a:spcBef>
                <a:spcPts val="1000"/>
              </a:spcBef>
              <a:spcAft>
                <a:spcPts val="0"/>
              </a:spcAft>
              <a:buSzPts val="1800"/>
              <a:buChar char="●"/>
            </a:pPr>
            <a:r>
              <a:rPr lang="en"/>
              <a:t>Lists</a:t>
            </a:r>
            <a:endParaRPr/>
          </a:p>
          <a:p>
            <a:pPr indent="-342900" lvl="0" marL="457200" marR="0" rtl="0" algn="l">
              <a:lnSpc>
                <a:spcPct val="115000"/>
              </a:lnSpc>
              <a:spcBef>
                <a:spcPts val="0"/>
              </a:spcBef>
              <a:spcAft>
                <a:spcPts val="0"/>
              </a:spcAft>
              <a:buSzPts val="1800"/>
              <a:buChar char="●"/>
            </a:pPr>
            <a:r>
              <a:rPr lang="en"/>
              <a:t>Working with Files</a:t>
            </a:r>
            <a:endParaRPr/>
          </a:p>
          <a:p>
            <a:pPr indent="-342900" lvl="0" marL="457200" marR="0" rtl="0" algn="l">
              <a:lnSpc>
                <a:spcPct val="115000"/>
              </a:lnSpc>
              <a:spcBef>
                <a:spcPts val="0"/>
              </a:spcBef>
              <a:spcAft>
                <a:spcPts val="0"/>
              </a:spcAft>
              <a:buSzPts val="1800"/>
              <a:buChar char="●"/>
            </a:pPr>
            <a:r>
              <a:rPr lang="en"/>
              <a:t>Documenting Code</a:t>
            </a:r>
            <a:endParaRPr/>
          </a:p>
          <a:p>
            <a:pPr indent="-342900" lvl="0" marL="457200" marR="0" rtl="0" algn="l">
              <a:lnSpc>
                <a:spcPct val="115000"/>
              </a:lnSpc>
              <a:spcBef>
                <a:spcPts val="0"/>
              </a:spcBef>
              <a:spcAft>
                <a:spcPts val="0"/>
              </a:spcAft>
              <a:buSzPts val="1800"/>
              <a:buChar char="●"/>
            </a:pPr>
            <a:r>
              <a:rPr lang="en"/>
              <a:t>None</a:t>
            </a:r>
            <a:endParaRPr/>
          </a:p>
          <a:p>
            <a:pPr indent="-342900" lvl="0" marL="457200" marR="0" rtl="0" algn="l">
              <a:lnSpc>
                <a:spcPct val="115000"/>
              </a:lnSpc>
              <a:spcBef>
                <a:spcPts val="0"/>
              </a:spcBef>
              <a:spcAft>
                <a:spcPts val="0"/>
              </a:spcAft>
              <a:buSzPts val="1800"/>
              <a:buChar char="●"/>
            </a:pPr>
            <a:r>
              <a:rPr lang="en"/>
              <a:t>Homework Logistics</a:t>
            </a:r>
            <a:endParaRPr/>
          </a:p>
          <a:p>
            <a:pPr indent="-317500" lvl="1" marL="914400" marR="0" rtl="0" algn="l">
              <a:lnSpc>
                <a:spcPct val="115000"/>
              </a:lnSpc>
              <a:spcBef>
                <a:spcPts val="0"/>
              </a:spcBef>
              <a:spcAft>
                <a:spcPts val="0"/>
              </a:spcAft>
              <a:buSzPts val="1400"/>
              <a:buChar char="○"/>
            </a:pPr>
            <a:r>
              <a:rPr lang="en"/>
              <a:t>Testing code</a:t>
            </a:r>
            <a:endParaRPr/>
          </a:p>
        </p:txBody>
      </p:sp>
      <p:sp>
        <p:nvSpPr>
          <p:cNvPr id="136" name="Google Shape;136;p20"/>
          <p:cNvSpPr txBox="1"/>
          <p:nvPr>
            <p:ph idx="2" type="body"/>
          </p:nvPr>
        </p:nvSpPr>
        <p:spPr>
          <a:xfrm>
            <a:off x="312875" y="1021800"/>
            <a:ext cx="37089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Last Time</a:t>
            </a:r>
            <a:r>
              <a:rPr lang="en" sz="2400">
                <a:solidFill>
                  <a:srgbClr val="FFFFFF"/>
                </a:solidFill>
              </a:rPr>
              <a:t> Time</a:t>
            </a:r>
            <a:endParaRPr sz="2400">
              <a:solidFill>
                <a:srgbClr val="FFFFFF"/>
              </a:solidFill>
            </a:endParaRPr>
          </a:p>
          <a:p>
            <a:pPr indent="-342900" lvl="0" marL="457200" rtl="0" algn="l">
              <a:spcBef>
                <a:spcPts val="1000"/>
              </a:spcBef>
              <a:spcAft>
                <a:spcPts val="0"/>
              </a:spcAft>
              <a:buClr>
                <a:srgbClr val="FFFFFF"/>
              </a:buClr>
              <a:buSzPts val="1800"/>
              <a:buChar char="●"/>
            </a:pPr>
            <a:r>
              <a:rPr lang="en">
                <a:solidFill>
                  <a:srgbClr val="FFFFFF"/>
                </a:solidFill>
              </a:rPr>
              <a:t>Jupyter Notebooks</a:t>
            </a:r>
            <a:endParaRPr>
              <a:solidFill>
                <a:srgbClr val="FFFFFF"/>
              </a:solidFill>
            </a:endParaRPr>
          </a:p>
          <a:p>
            <a:pPr indent="-342900" lvl="0" marL="457200" rtl="0" algn="l">
              <a:spcBef>
                <a:spcPts val="0"/>
              </a:spcBef>
              <a:spcAft>
                <a:spcPts val="0"/>
              </a:spcAft>
              <a:buClr>
                <a:srgbClr val="FFFFFF"/>
              </a:buClr>
              <a:buSzPts val="1800"/>
              <a:buChar char="●"/>
            </a:pPr>
            <a:r>
              <a:rPr lang="en">
                <a:solidFill>
                  <a:srgbClr val="FFFFFF"/>
                </a:solidFill>
              </a:rPr>
              <a:t>Python Crash Course - Day 2</a:t>
            </a:r>
            <a:endParaRPr>
              <a:solidFill>
                <a:srgbClr val="FFFFFF"/>
              </a:solidFill>
            </a:endParaRPr>
          </a:p>
          <a:p>
            <a:pPr indent="-342900" lvl="1" marL="914400" marR="0" rtl="0" algn="l">
              <a:lnSpc>
                <a:spcPct val="115000"/>
              </a:lnSpc>
              <a:spcBef>
                <a:spcPts val="0"/>
              </a:spcBef>
              <a:spcAft>
                <a:spcPts val="0"/>
              </a:spcAft>
              <a:buClr>
                <a:srgbClr val="FFFFFF"/>
              </a:buClr>
              <a:buSzPts val="1800"/>
              <a:buFont typeface="Nunito Sans"/>
              <a:buChar char="○"/>
            </a:pPr>
            <a:r>
              <a:rPr lang="en">
                <a:solidFill>
                  <a:srgbClr val="FFFFFF"/>
                </a:solidFill>
              </a:rPr>
              <a:t>Types + Casting</a:t>
            </a:r>
            <a:endParaRPr>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Loops</a:t>
            </a:r>
            <a:endParaRPr>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Conditionals</a:t>
            </a:r>
            <a:endParaRPr>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Functions (parameters + returns)</a:t>
            </a:r>
            <a:endParaRPr>
              <a:solidFill>
                <a:srgbClr val="FFFFFF"/>
              </a:solidFill>
            </a:endParaRPr>
          </a:p>
          <a:p>
            <a:pPr indent="-317500" lvl="1" marL="914400" rtl="0" algn="l">
              <a:spcBef>
                <a:spcPts val="0"/>
              </a:spcBef>
              <a:spcAft>
                <a:spcPts val="0"/>
              </a:spcAft>
              <a:buClr>
                <a:srgbClr val="FFFFFF"/>
              </a:buClr>
              <a:buSzPts val="1400"/>
              <a:buChar char="○"/>
            </a:pPr>
            <a:r>
              <a:rPr lang="en">
                <a:solidFill>
                  <a:srgbClr val="FFFFFF"/>
                </a:solidFill>
              </a:rPr>
              <a:t>Strings</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2" name="Google Shape;142;p21"/>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p>
            <a:pPr indent="0" lvl="0" marL="457200" marR="0" rtl="0" algn="l">
              <a:lnSpc>
                <a:spcPct val="150000"/>
              </a:lnSpc>
              <a:spcBef>
                <a:spcPts val="0"/>
              </a:spcBef>
              <a:spcAft>
                <a:spcPts val="0"/>
              </a:spcAft>
              <a:buNone/>
            </a:pPr>
            <a:r>
              <a:t/>
            </a:r>
            <a:endParaRPr/>
          </a:p>
        </p:txBody>
      </p:sp>
      <p:sp>
        <p:nvSpPr>
          <p:cNvPr id="143" name="Google Shape;143;p2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Strings</a:t>
            </a:r>
            <a:endParaRPr/>
          </a:p>
        </p:txBody>
      </p:sp>
      <p:sp>
        <p:nvSpPr>
          <p:cNvPr id="144" name="Google Shape;144;p21"/>
          <p:cNvSpPr txBox="1"/>
          <p:nvPr/>
        </p:nvSpPr>
        <p:spPr>
          <a:xfrm>
            <a:off x="3090625" y="575500"/>
            <a:ext cx="5596200" cy="43587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 = </a:t>
            </a:r>
            <a:r>
              <a:rPr lang="en" sz="1350">
                <a:solidFill>
                  <a:srgbClr val="388E3C"/>
                </a:solidFill>
                <a:latin typeface="Roboto Mono"/>
                <a:ea typeface="Roboto Mono"/>
                <a:cs typeface="Roboto Mono"/>
                <a:sym typeface="Roboto Mono"/>
              </a:rPr>
              <a:t>'hello world'</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D81B60"/>
                </a:solidFill>
                <a:latin typeface="Roboto Mono"/>
                <a:ea typeface="Roboto Mono"/>
                <a:cs typeface="Roboto Mono"/>
                <a:sym typeface="Roboto Mono"/>
              </a:rPr>
              <a:t># Length</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len(s)  </a:t>
            </a:r>
            <a:r>
              <a:rPr lang="en" sz="1350">
                <a:solidFill>
                  <a:srgbClr val="D81B60"/>
                </a:solidFill>
                <a:latin typeface="Roboto Mono"/>
                <a:ea typeface="Roboto Mono"/>
                <a:cs typeface="Roboto Mono"/>
                <a:sym typeface="Roboto Mono"/>
              </a:rPr>
              <a:t># 11</a:t>
            </a:r>
            <a:endParaRPr sz="135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D81B60"/>
                </a:solidFill>
                <a:latin typeface="Roboto Mono"/>
                <a:ea typeface="Roboto Mono"/>
                <a:cs typeface="Roboto Mono"/>
                <a:sym typeface="Roboto Mono"/>
              </a:rPr>
              <a:t># Indexing</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 'e'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s[len(s) - </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 'd'</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D81B60"/>
                </a:solidFill>
                <a:latin typeface="Roboto Mono"/>
                <a:ea typeface="Roboto Mono"/>
                <a:cs typeface="Roboto Mono"/>
                <a:sym typeface="Roboto Mono"/>
              </a:rPr>
              <a:t># Looping</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for</a:t>
            </a:r>
            <a:r>
              <a:rPr lang="en" sz="1350">
                <a:solidFill>
                  <a:srgbClr val="37474F"/>
                </a:solidFill>
                <a:latin typeface="Roboto Mono"/>
                <a:ea typeface="Roboto Mono"/>
                <a:cs typeface="Roboto Mono"/>
                <a:sym typeface="Roboto Mono"/>
              </a:rPr>
              <a:t> i </a:t>
            </a:r>
            <a:r>
              <a:rPr lang="en" sz="1350">
                <a:solidFill>
                  <a:srgbClr val="3F51B5"/>
                </a:solidFill>
                <a:latin typeface="Roboto Mono"/>
                <a:ea typeface="Roboto Mono"/>
                <a:cs typeface="Roboto Mono"/>
                <a:sym typeface="Roboto Mono"/>
              </a:rPr>
              <a:t>in</a:t>
            </a:r>
            <a:r>
              <a:rPr lang="en" sz="1350">
                <a:solidFill>
                  <a:srgbClr val="37474F"/>
                </a:solidFill>
                <a:latin typeface="Roboto Mono"/>
                <a:ea typeface="Roboto Mono"/>
                <a:cs typeface="Roboto Mono"/>
                <a:sym typeface="Roboto Mono"/>
              </a:rPr>
              <a:t> range(len(s)):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(s[i])</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for</a:t>
            </a:r>
            <a:r>
              <a:rPr lang="en" sz="1350">
                <a:solidFill>
                  <a:srgbClr val="37474F"/>
                </a:solidFill>
                <a:latin typeface="Roboto Mono"/>
                <a:ea typeface="Roboto Mono"/>
                <a:cs typeface="Roboto Mono"/>
                <a:sym typeface="Roboto Mono"/>
              </a:rPr>
              <a:t> c </a:t>
            </a:r>
            <a:r>
              <a:rPr lang="en" sz="1350">
                <a:solidFill>
                  <a:srgbClr val="3F51B5"/>
                </a:solidFill>
                <a:latin typeface="Roboto Mono"/>
                <a:ea typeface="Roboto Mono"/>
                <a:cs typeface="Roboto Mono"/>
                <a:sym typeface="Roboto Mono"/>
              </a:rPr>
              <a:t>in</a:t>
            </a:r>
            <a:r>
              <a:rPr lang="en" sz="1350">
                <a:solidFill>
                  <a:srgbClr val="37474F"/>
                </a:solidFill>
                <a:latin typeface="Roboto Mono"/>
                <a:ea typeface="Roboto Mono"/>
                <a:cs typeface="Roboto Mono"/>
                <a:sym typeface="Roboto Mono"/>
              </a:rPr>
              <a:t> 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(c)</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a:solidFill>
                <a:srgbClr val="37474F"/>
              </a:solidFill>
              <a:latin typeface="Roboto Mono"/>
              <a:ea typeface="Roboto Mono"/>
              <a:cs typeface="Roboto Mono"/>
              <a:sym typeface="Roboto Mon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Slices</a:t>
            </a:r>
            <a:endParaRPr/>
          </a:p>
        </p:txBody>
      </p:sp>
      <p:sp>
        <p:nvSpPr>
          <p:cNvPr id="150" name="Google Shape;150;p22"/>
          <p:cNvSpPr txBox="1"/>
          <p:nvPr>
            <p:ph idx="1" type="body"/>
          </p:nvPr>
        </p:nvSpPr>
        <p:spPr>
          <a:xfrm>
            <a:off x="3090625" y="575500"/>
            <a:ext cx="5596200" cy="1474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317500" lvl="0" marL="457200" rtl="0" algn="l">
              <a:spcBef>
                <a:spcPts val="600"/>
              </a:spcBef>
              <a:spcAft>
                <a:spcPts val="0"/>
              </a:spcAft>
              <a:buSzPts val="1400"/>
              <a:buChar char="●"/>
            </a:pPr>
            <a:r>
              <a:rPr lang="en"/>
              <a:t>You are able to index to get more than one value</a:t>
            </a:r>
            <a:endParaRPr/>
          </a:p>
          <a:p>
            <a:pPr indent="0" lvl="0" marL="0" rtl="0" algn="l">
              <a:spcBef>
                <a:spcPts val="600"/>
              </a:spcBef>
              <a:spcAft>
                <a:spcPts val="0"/>
              </a:spcAft>
              <a:buNone/>
            </a:pPr>
            <a:r>
              <a:t/>
            </a:r>
            <a:endParaRPr/>
          </a:p>
        </p:txBody>
      </p:sp>
      <p:sp>
        <p:nvSpPr>
          <p:cNvPr id="151" name="Google Shape;151;p2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52" name="Google Shape;152;p22"/>
          <p:cNvGraphicFramePr/>
          <p:nvPr/>
        </p:nvGraphicFramePr>
        <p:xfrm>
          <a:off x="3090675" y="575510"/>
          <a:ext cx="3000000" cy="3000000"/>
        </p:xfrm>
        <a:graphic>
          <a:graphicData uri="http://schemas.openxmlformats.org/drawingml/2006/table">
            <a:tbl>
              <a:tblPr>
                <a:noFill/>
                <a:tableStyleId>{C3897A28-A53F-4182-87EB-83091649D77C}</a:tableStyleId>
              </a:tblPr>
              <a:tblGrid>
                <a:gridCol w="508750"/>
                <a:gridCol w="508750"/>
                <a:gridCol w="508750"/>
                <a:gridCol w="508750"/>
                <a:gridCol w="508750"/>
                <a:gridCol w="508750"/>
                <a:gridCol w="508750"/>
                <a:gridCol w="508750"/>
                <a:gridCol w="508750"/>
                <a:gridCol w="508750"/>
                <a:gridCol w="508750"/>
              </a:tblGrid>
              <a:tr h="315975">
                <a:tc>
                  <a:txBody>
                    <a:bodyPr/>
                    <a:lstStyle/>
                    <a:p>
                      <a:pPr indent="0" lvl="0" marL="0" rtl="0" algn="ctr">
                        <a:spcBef>
                          <a:spcPts val="0"/>
                        </a:spcBef>
                        <a:spcAft>
                          <a:spcPts val="0"/>
                        </a:spcAft>
                        <a:buNone/>
                      </a:pPr>
                      <a:r>
                        <a:rPr lang="en">
                          <a:solidFill>
                            <a:srgbClr val="666666"/>
                          </a:solidFill>
                        </a:rPr>
                        <a:t>h</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e</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l</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l</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o</a:t>
                      </a:r>
                      <a:endParaRPr>
                        <a:solidFill>
                          <a:srgbClr val="666666"/>
                        </a:solidFill>
                      </a:endParaRPr>
                    </a:p>
                  </a:txBody>
                  <a:tcPr marT="91425" marB="91425" marR="91425" marL="91425"/>
                </a:tc>
                <a:tc>
                  <a:txBody>
                    <a:bodyPr/>
                    <a:lstStyle/>
                    <a:p>
                      <a:pPr indent="0" lvl="0" marL="0" rtl="0" algn="ctr">
                        <a:spcBef>
                          <a:spcPts val="0"/>
                        </a:spcBef>
                        <a:spcAft>
                          <a:spcPts val="0"/>
                        </a:spcAft>
                        <a:buNone/>
                      </a:pPr>
                      <a:r>
                        <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w</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o</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r</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l</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d</a:t>
                      </a:r>
                      <a:endParaRPr>
                        <a:solidFill>
                          <a:srgbClr val="666666"/>
                        </a:solidFill>
                      </a:endParaRPr>
                    </a:p>
                  </a:txBody>
                  <a:tcPr marT="91425" marB="91425" marR="91425" marL="91425"/>
                </a:tc>
              </a:tr>
              <a:tr h="312950">
                <a:tc>
                  <a:txBody>
                    <a:bodyPr/>
                    <a:lstStyle/>
                    <a:p>
                      <a:pPr indent="0" lvl="0" marL="0" rtl="0" algn="ctr">
                        <a:spcBef>
                          <a:spcPts val="0"/>
                        </a:spcBef>
                        <a:spcAft>
                          <a:spcPts val="0"/>
                        </a:spcAft>
                        <a:buNone/>
                      </a:pPr>
                      <a:r>
                        <a:rPr lang="en">
                          <a:solidFill>
                            <a:srgbClr val="666666"/>
                          </a:solidFill>
                        </a:rPr>
                        <a:t>0</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1</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2</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3</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4</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5</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6</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7</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8</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9</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10</a:t>
                      </a:r>
                      <a:endParaRPr>
                        <a:solidFill>
                          <a:srgbClr val="666666"/>
                        </a:solidFill>
                      </a:endParaRPr>
                    </a:p>
                  </a:txBody>
                  <a:tcPr marT="91425" marB="91425" marR="91425" marL="91425"/>
                </a:tc>
              </a:tr>
            </a:tbl>
          </a:graphicData>
        </a:graphic>
      </p:graphicFrame>
      <p:sp>
        <p:nvSpPr>
          <p:cNvPr id="153" name="Google Shape;153;p22"/>
          <p:cNvSpPr txBox="1"/>
          <p:nvPr/>
        </p:nvSpPr>
        <p:spPr>
          <a:xfrm>
            <a:off x="3090625" y="2049600"/>
            <a:ext cx="5596200" cy="2364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s[</a:t>
            </a:r>
            <a:r>
              <a:rPr lang="en" sz="1200">
                <a:solidFill>
                  <a:srgbClr val="C53929"/>
                </a:solidFill>
                <a:latin typeface="Roboto Mono"/>
                <a:ea typeface="Roboto Mono"/>
                <a:cs typeface="Roboto Mono"/>
                <a:sym typeface="Roboto Mono"/>
              </a:rPr>
              <a:t>0</a:t>
            </a:r>
            <a:r>
              <a:rPr lang="en" sz="1200">
                <a:solidFill>
                  <a:srgbClr val="37474F"/>
                </a:solidFill>
                <a:latin typeface="Roboto Mono"/>
                <a:ea typeface="Roboto Mono"/>
                <a:cs typeface="Roboto Mono"/>
                <a:sym typeface="Roboto Mono"/>
              </a:rPr>
              <a:t>:</a:t>
            </a:r>
            <a:r>
              <a:rPr lang="en" sz="1200">
                <a:solidFill>
                  <a:srgbClr val="C53929"/>
                </a:solidFill>
                <a:latin typeface="Roboto Mono"/>
                <a:ea typeface="Roboto Mono"/>
                <a:cs typeface="Roboto Mono"/>
                <a:sym typeface="Roboto Mono"/>
              </a:rPr>
              <a:t>2</a:t>
            </a:r>
            <a:r>
              <a:rPr lang="en" sz="1200">
                <a:solidFill>
                  <a:srgbClr val="37474F"/>
                </a:solidFill>
                <a:latin typeface="Roboto Mono"/>
                <a:ea typeface="Roboto Mono"/>
                <a:cs typeface="Roboto Mono"/>
                <a:sym typeface="Roboto Mono"/>
              </a:rPr>
              <a:t>]          </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s[</a:t>
            </a:r>
            <a:r>
              <a:rPr lang="en" sz="1200">
                <a:solidFill>
                  <a:srgbClr val="C53929"/>
                </a:solidFill>
                <a:latin typeface="Roboto Mono"/>
                <a:ea typeface="Roboto Mono"/>
                <a:cs typeface="Roboto Mono"/>
                <a:sym typeface="Roboto Mono"/>
              </a:rPr>
              <a:t>4</a:t>
            </a:r>
            <a:r>
              <a:rPr lang="en" sz="1200">
                <a:solidFill>
                  <a:srgbClr val="37474F"/>
                </a:solidFill>
                <a:latin typeface="Roboto Mono"/>
                <a:ea typeface="Roboto Mono"/>
                <a:cs typeface="Roboto Mono"/>
                <a:sym typeface="Roboto Mono"/>
              </a:rPr>
              <a:t>:len(s)]     </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s[</a:t>
            </a:r>
            <a:r>
              <a:rPr lang="en" sz="1200">
                <a:solidFill>
                  <a:srgbClr val="C53929"/>
                </a:solidFill>
                <a:latin typeface="Roboto Mono"/>
                <a:ea typeface="Roboto Mono"/>
                <a:cs typeface="Roboto Mono"/>
                <a:sym typeface="Roboto Mono"/>
              </a:rPr>
              <a:t>4</a:t>
            </a:r>
            <a:r>
              <a:rPr lang="en" sz="1200">
                <a:solidFill>
                  <a:srgbClr val="37474F"/>
                </a:solidFill>
                <a:latin typeface="Roboto Mono"/>
                <a:ea typeface="Roboto Mono"/>
                <a:cs typeface="Roboto Mono"/>
                <a:sym typeface="Roboto Mono"/>
              </a:rPr>
              <a:t>:]           </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s[:len(s) - </a:t>
            </a:r>
            <a:r>
              <a:rPr lang="en" sz="1200">
                <a:solidFill>
                  <a:srgbClr val="C53929"/>
                </a:solidFill>
                <a:latin typeface="Roboto Mono"/>
                <a:ea typeface="Roboto Mono"/>
                <a:cs typeface="Roboto Mono"/>
                <a:sym typeface="Roboto Mono"/>
              </a:rPr>
              <a:t>2</a:t>
            </a:r>
            <a:r>
              <a:rPr lang="en" sz="1200">
                <a:solidFill>
                  <a:srgbClr val="37474F"/>
                </a:solidFill>
                <a:latin typeface="Roboto Mono"/>
                <a:ea typeface="Roboto Mono"/>
                <a:cs typeface="Roboto Mono"/>
                <a:sym typeface="Roboto Mono"/>
              </a:rPr>
              <a:t>]  </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s[</a:t>
            </a:r>
            <a:r>
              <a:rPr lang="en" sz="1200">
                <a:solidFill>
                  <a:srgbClr val="C53929"/>
                </a:solidFill>
                <a:latin typeface="Roboto Mono"/>
                <a:ea typeface="Roboto Mono"/>
                <a:cs typeface="Roboto Mono"/>
                <a:sym typeface="Roboto Mono"/>
              </a:rPr>
              <a:t>0</a:t>
            </a:r>
            <a:r>
              <a:rPr lang="en" sz="1200">
                <a:solidFill>
                  <a:srgbClr val="37474F"/>
                </a:solidFill>
                <a:latin typeface="Roboto Mono"/>
                <a:ea typeface="Roboto Mono"/>
                <a:cs typeface="Roboto Mono"/>
                <a:sym typeface="Roboto Mono"/>
              </a:rPr>
              <a:t>:</a:t>
            </a:r>
            <a:r>
              <a:rPr lang="en" sz="1200">
                <a:solidFill>
                  <a:srgbClr val="C53929"/>
                </a:solidFill>
                <a:latin typeface="Roboto Mono"/>
                <a:ea typeface="Roboto Mono"/>
                <a:cs typeface="Roboto Mono"/>
                <a:sym typeface="Roboto Mono"/>
              </a:rPr>
              <a:t>8</a:t>
            </a:r>
            <a:r>
              <a:rPr lang="en" sz="1200">
                <a:solidFill>
                  <a:srgbClr val="37474F"/>
                </a:solidFill>
                <a:latin typeface="Roboto Mono"/>
                <a:ea typeface="Roboto Mono"/>
                <a:cs typeface="Roboto Mono"/>
                <a:sym typeface="Roboto Mono"/>
              </a:rPr>
              <a:t>:</a:t>
            </a:r>
            <a:r>
              <a:rPr lang="en" sz="1200">
                <a:solidFill>
                  <a:srgbClr val="C53929"/>
                </a:solidFill>
                <a:latin typeface="Roboto Mono"/>
                <a:ea typeface="Roboto Mono"/>
                <a:cs typeface="Roboto Mono"/>
                <a:sym typeface="Roboto Mono"/>
              </a:rPr>
              <a:t>2</a:t>
            </a:r>
            <a:r>
              <a:rPr lang="en" sz="1200">
                <a:solidFill>
                  <a:srgbClr val="37474F"/>
                </a:solidFill>
                <a:latin typeface="Roboto Mono"/>
                <a:ea typeface="Roboto Mono"/>
                <a:cs typeface="Roboto Mono"/>
                <a:sym typeface="Roboto Mono"/>
              </a:rPr>
              <a:t>]        </a:t>
            </a:r>
            <a:endParaRPr sz="120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s[::</a:t>
            </a:r>
            <a:r>
              <a:rPr lang="en" sz="1200">
                <a:solidFill>
                  <a:srgbClr val="C53929"/>
                </a:solidFill>
                <a:latin typeface="Roboto Mono"/>
                <a:ea typeface="Roboto Mono"/>
                <a:cs typeface="Roboto Mono"/>
                <a:sym typeface="Roboto Mono"/>
              </a:rPr>
              <a:t>-2</a:t>
            </a:r>
            <a:r>
              <a:rPr lang="en" sz="1200">
                <a:solidFill>
                  <a:srgbClr val="37474F"/>
                </a:solidFill>
                <a:latin typeface="Roboto Mono"/>
                <a:ea typeface="Roboto Mono"/>
                <a:cs typeface="Roboto Mono"/>
                <a:sym typeface="Roboto Mono"/>
              </a:rPr>
              <a:t>]          </a:t>
            </a:r>
            <a:endParaRPr sz="1200">
              <a:solidFill>
                <a:srgbClr val="D81B60"/>
              </a:solidFill>
              <a:latin typeface="Roboto Mono"/>
              <a:ea typeface="Roboto Mono"/>
              <a:cs typeface="Roboto Mono"/>
              <a:sym typeface="Roboto Mono"/>
            </a:endParaRPr>
          </a:p>
        </p:txBody>
      </p:sp>
      <p:sp>
        <p:nvSpPr>
          <p:cNvPr id="154" name="Google Shape;154;p22"/>
          <p:cNvSpPr txBox="1"/>
          <p:nvPr/>
        </p:nvSpPr>
        <p:spPr>
          <a:xfrm>
            <a:off x="3090700" y="2049600"/>
            <a:ext cx="5596200" cy="2364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      </a:t>
            </a:r>
            <a:r>
              <a:rPr lang="en" sz="1200">
                <a:solidFill>
                  <a:srgbClr val="37474F"/>
                </a:solidFill>
                <a:latin typeface="Roboto Mono"/>
                <a:ea typeface="Roboto Mono"/>
                <a:cs typeface="Roboto Mono"/>
                <a:sym typeface="Roboto Mono"/>
              </a:rPr>
              <a:t>          </a:t>
            </a:r>
            <a:r>
              <a:rPr lang="en" sz="1200">
                <a:solidFill>
                  <a:srgbClr val="D81B60"/>
                </a:solidFill>
                <a:latin typeface="Roboto Mono"/>
                <a:ea typeface="Roboto Mono"/>
                <a:cs typeface="Roboto Mono"/>
                <a:sym typeface="Roboto Mono"/>
              </a:rPr>
              <a:t># 'he'</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           </a:t>
            </a:r>
            <a:r>
              <a:rPr lang="en" sz="1200">
                <a:solidFill>
                  <a:srgbClr val="37474F"/>
                </a:solidFill>
                <a:latin typeface="Roboto Mono"/>
                <a:ea typeface="Roboto Mono"/>
                <a:cs typeface="Roboto Mono"/>
                <a:sym typeface="Roboto Mono"/>
              </a:rPr>
              <a:t>     </a:t>
            </a:r>
            <a:r>
              <a:rPr lang="en" sz="1200">
                <a:solidFill>
                  <a:srgbClr val="D81B60"/>
                </a:solidFill>
                <a:latin typeface="Roboto Mono"/>
                <a:ea typeface="Roboto Mono"/>
                <a:cs typeface="Roboto Mono"/>
                <a:sym typeface="Roboto Mono"/>
              </a:rPr>
              <a:t># 'o world'</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      </a:t>
            </a:r>
            <a:r>
              <a:rPr lang="en" sz="1200">
                <a:solidFill>
                  <a:srgbClr val="37474F"/>
                </a:solidFill>
                <a:latin typeface="Roboto Mono"/>
                <a:ea typeface="Roboto Mono"/>
                <a:cs typeface="Roboto Mono"/>
                <a:sym typeface="Roboto Mono"/>
              </a:rPr>
              <a:t>          </a:t>
            </a:r>
            <a:r>
              <a:rPr lang="en" sz="1200">
                <a:solidFill>
                  <a:srgbClr val="D81B60"/>
                </a:solidFill>
                <a:latin typeface="Roboto Mono"/>
                <a:ea typeface="Roboto Mono"/>
                <a:cs typeface="Roboto Mono"/>
                <a:sym typeface="Roboto Mono"/>
              </a:rPr>
              <a:t># 'o world'</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              </a:t>
            </a:r>
            <a:r>
              <a:rPr lang="en" sz="1200">
                <a:solidFill>
                  <a:srgbClr val="37474F"/>
                </a:solidFill>
                <a:latin typeface="Roboto Mono"/>
                <a:ea typeface="Roboto Mono"/>
                <a:cs typeface="Roboto Mono"/>
                <a:sym typeface="Roboto Mono"/>
              </a:rPr>
              <a:t>  </a:t>
            </a:r>
            <a:r>
              <a:rPr lang="en" sz="1200">
                <a:solidFill>
                  <a:srgbClr val="D81B60"/>
                </a:solidFill>
                <a:latin typeface="Roboto Mono"/>
                <a:ea typeface="Roboto Mono"/>
                <a:cs typeface="Roboto Mono"/>
                <a:sym typeface="Roboto Mono"/>
              </a:rPr>
              <a:t># 'hello wor'</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        </a:t>
            </a:r>
            <a:r>
              <a:rPr lang="en" sz="1200">
                <a:solidFill>
                  <a:srgbClr val="37474F"/>
                </a:solidFill>
                <a:latin typeface="Roboto Mono"/>
                <a:ea typeface="Roboto Mono"/>
                <a:cs typeface="Roboto Mono"/>
                <a:sym typeface="Roboto Mono"/>
              </a:rPr>
              <a:t>        </a:t>
            </a:r>
            <a:r>
              <a:rPr lang="en" sz="1200">
                <a:solidFill>
                  <a:srgbClr val="D81B60"/>
                </a:solidFill>
                <a:latin typeface="Roboto Mono"/>
                <a:ea typeface="Roboto Mono"/>
                <a:cs typeface="Roboto Mono"/>
                <a:sym typeface="Roboto Mono"/>
              </a:rPr>
              <a:t># 'hlow'</a:t>
            </a:r>
            <a:endParaRPr sz="120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37474F"/>
                </a:solidFill>
                <a:latin typeface="Roboto Mono"/>
                <a:ea typeface="Roboto Mono"/>
                <a:cs typeface="Roboto Mono"/>
                <a:sym typeface="Roboto Mono"/>
              </a:rPr>
              <a:t>      </a:t>
            </a:r>
            <a:r>
              <a:rPr lang="en" sz="1200">
                <a:solidFill>
                  <a:srgbClr val="37474F"/>
                </a:solidFill>
                <a:latin typeface="Roboto Mono"/>
                <a:ea typeface="Roboto Mono"/>
                <a:cs typeface="Roboto Mono"/>
                <a:sym typeface="Roboto Mono"/>
              </a:rPr>
              <a:t>          </a:t>
            </a:r>
            <a:r>
              <a:rPr lang="en" sz="1200">
                <a:solidFill>
                  <a:srgbClr val="D81B60"/>
                </a:solidFill>
                <a:latin typeface="Roboto Mono"/>
                <a:ea typeface="Roboto Mono"/>
                <a:cs typeface="Roboto Mono"/>
                <a:sym typeface="Roboto Mono"/>
              </a:rPr>
              <a:t># ‘drwolh’</a:t>
            </a:r>
            <a:endParaRPr sz="1200">
              <a:solidFill>
                <a:srgbClr val="D81B60"/>
              </a:solidFill>
              <a:latin typeface="Roboto Mono"/>
              <a:ea typeface="Roboto Mono"/>
              <a:cs typeface="Roboto Mono"/>
              <a:sym typeface="Roboto Mono"/>
            </a:endParaRPr>
          </a:p>
        </p:txBody>
      </p:sp>
      <p:sp>
        <p:nvSpPr>
          <p:cNvPr id="155" name="Google Shape;155;p22"/>
          <p:cNvSpPr txBox="1"/>
          <p:nvPr>
            <p:ph idx="1" type="body"/>
          </p:nvPr>
        </p:nvSpPr>
        <p:spPr>
          <a:xfrm>
            <a:off x="3090625" y="4414200"/>
            <a:ext cx="5596200" cy="552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General Syntax:      </a:t>
            </a:r>
            <a:r>
              <a:rPr lang="en">
                <a:latin typeface="Roboto Mono"/>
                <a:ea typeface="Roboto Mono"/>
                <a:cs typeface="Roboto Mono"/>
                <a:sym typeface="Roboto Mono"/>
              </a:rPr>
              <a:t>start:stop:step</a:t>
            </a:r>
            <a:endParaRPr>
              <a:latin typeface="Roboto Mono"/>
              <a:ea typeface="Roboto Mono"/>
              <a:cs typeface="Roboto Mono"/>
              <a:sym typeface="Roboto Mono"/>
            </a:endParaRPr>
          </a:p>
          <a:p>
            <a:pPr indent="0" lvl="0" marL="0" rtl="0" algn="l">
              <a:spcBef>
                <a:spcPts val="60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0" st="0"/>
                                            </p:txEl>
                                          </p:spTgt>
                                        </p:tgtEl>
                                        <p:attrNameLst>
                                          <p:attrName>style.visibility</p:attrName>
                                        </p:attrNameLst>
                                      </p:cBhvr>
                                      <p:to>
                                        <p:strVal val="visible"/>
                                      </p:to>
                                    </p:set>
                                    <p:animEffect filter="fade" transition="in">
                                      <p:cBhvr>
                                        <p:cTn dur="1"/>
                                        <p:tgtEl>
                                          <p:spTgt spid="1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1" st="1"/>
                                            </p:txEl>
                                          </p:spTgt>
                                        </p:tgtEl>
                                        <p:attrNameLst>
                                          <p:attrName>style.visibility</p:attrName>
                                        </p:attrNameLst>
                                      </p:cBhvr>
                                      <p:to>
                                        <p:strVal val="visible"/>
                                      </p:to>
                                    </p:set>
                                    <p:animEffect filter="fade" transition="in">
                                      <p:cBhvr>
                                        <p:cTn dur="1"/>
                                        <p:tgtEl>
                                          <p:spTgt spid="1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2" st="2"/>
                                            </p:txEl>
                                          </p:spTgt>
                                        </p:tgtEl>
                                        <p:attrNameLst>
                                          <p:attrName>style.visibility</p:attrName>
                                        </p:attrNameLst>
                                      </p:cBhvr>
                                      <p:to>
                                        <p:strVal val="visible"/>
                                      </p:to>
                                    </p:set>
                                    <p:animEffect filter="fade" transition="in">
                                      <p:cBhvr>
                                        <p:cTn dur="1"/>
                                        <p:tgtEl>
                                          <p:spTgt spid="15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3" st="3"/>
                                            </p:txEl>
                                          </p:spTgt>
                                        </p:tgtEl>
                                        <p:attrNameLst>
                                          <p:attrName>style.visibility</p:attrName>
                                        </p:attrNameLst>
                                      </p:cBhvr>
                                      <p:to>
                                        <p:strVal val="visible"/>
                                      </p:to>
                                    </p:set>
                                    <p:animEffect filter="fade" transition="in">
                                      <p:cBhvr>
                                        <p:cTn dur="1"/>
                                        <p:tgtEl>
                                          <p:spTgt spid="15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4" st="4"/>
                                            </p:txEl>
                                          </p:spTgt>
                                        </p:tgtEl>
                                        <p:attrNameLst>
                                          <p:attrName>style.visibility</p:attrName>
                                        </p:attrNameLst>
                                      </p:cBhvr>
                                      <p:to>
                                        <p:strVal val="visible"/>
                                      </p:to>
                                    </p:set>
                                    <p:animEffect filter="fade" transition="in">
                                      <p:cBhvr>
                                        <p:cTn dur="1"/>
                                        <p:tgtEl>
                                          <p:spTgt spid="15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5" st="5"/>
                                            </p:txEl>
                                          </p:spTgt>
                                        </p:tgtEl>
                                        <p:attrNameLst>
                                          <p:attrName>style.visibility</p:attrName>
                                        </p:attrNameLst>
                                      </p:cBhvr>
                                      <p:to>
                                        <p:strVal val="visible"/>
                                      </p:to>
                                    </p:set>
                                    <p:animEffect filter="fade" transition="in">
                                      <p:cBhvr>
                                        <p:cTn dur="1"/>
                                        <p:tgtEl>
                                          <p:spTgt spid="15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6" st="6"/>
                                            </p:txEl>
                                          </p:spTgt>
                                        </p:tgtEl>
                                        <p:attrNameLst>
                                          <p:attrName>style.visibility</p:attrName>
                                        </p:attrNameLst>
                                      </p:cBhvr>
                                      <p:to>
                                        <p:strVal val="visible"/>
                                      </p:to>
                                    </p:set>
                                    <p:animEffect filter="fade" transition="in">
                                      <p:cBhvr>
                                        <p:cTn dur="1"/>
                                        <p:tgtEl>
                                          <p:spTgt spid="15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xEl>
                                              <p:pRg end="7" st="7"/>
                                            </p:txEl>
                                          </p:spTgt>
                                        </p:tgtEl>
                                        <p:attrNameLst>
                                          <p:attrName>style.visibility</p:attrName>
                                        </p:attrNameLst>
                                      </p:cBhvr>
                                      <p:to>
                                        <p:strVal val="visible"/>
                                      </p:to>
                                    </p:set>
                                    <p:animEffect filter="fade" transition="in">
                                      <p:cBhvr>
                                        <p:cTn dur="1"/>
                                        <p:tgtEl>
                                          <p:spTgt spid="15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Negative Indices?</a:t>
            </a:r>
            <a:endParaRPr/>
          </a:p>
        </p:txBody>
      </p:sp>
      <p:sp>
        <p:nvSpPr>
          <p:cNvPr id="161" name="Google Shape;161;p23"/>
          <p:cNvSpPr txBox="1"/>
          <p:nvPr>
            <p:ph idx="1" type="body"/>
          </p:nvPr>
        </p:nvSpPr>
        <p:spPr>
          <a:xfrm>
            <a:off x="3090625" y="575500"/>
            <a:ext cx="5596200" cy="257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317500" lvl="0" marL="457200" rtl="0" algn="l">
              <a:spcBef>
                <a:spcPts val="600"/>
              </a:spcBef>
              <a:spcAft>
                <a:spcPts val="0"/>
              </a:spcAft>
              <a:buSzPts val="1400"/>
              <a:buChar char="●"/>
            </a:pPr>
            <a:r>
              <a:rPr lang="en"/>
              <a:t>Python also allows you to use negative numbers for indices to start from the end of the string! </a:t>
            </a:r>
            <a:endParaRPr/>
          </a:p>
          <a:p>
            <a:pPr indent="-317500" lvl="0" marL="457200" rtl="0" algn="l">
              <a:spcBef>
                <a:spcPts val="0"/>
              </a:spcBef>
              <a:spcAft>
                <a:spcPts val="0"/>
              </a:spcAft>
              <a:buSzPts val="1400"/>
              <a:buChar char="●"/>
            </a:pPr>
            <a:r>
              <a:rPr lang="en"/>
              <a:t>Instead of saying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317500" lvl="0" marL="457200" rtl="0" algn="l">
              <a:spcBef>
                <a:spcPts val="600"/>
              </a:spcBef>
              <a:spcAft>
                <a:spcPts val="0"/>
              </a:spcAft>
              <a:buSzPts val="1400"/>
              <a:buChar char="●"/>
            </a:pPr>
            <a:r>
              <a:rPr lang="en"/>
              <a:t>You would instead say</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162" name="Google Shape;162;p2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63" name="Google Shape;163;p23"/>
          <p:cNvGraphicFramePr/>
          <p:nvPr/>
        </p:nvGraphicFramePr>
        <p:xfrm>
          <a:off x="3090675" y="575510"/>
          <a:ext cx="3000000" cy="3000000"/>
        </p:xfrm>
        <a:graphic>
          <a:graphicData uri="http://schemas.openxmlformats.org/drawingml/2006/table">
            <a:tbl>
              <a:tblPr>
                <a:noFill/>
                <a:tableStyleId>{C3897A28-A53F-4182-87EB-83091649D77C}</a:tableStyleId>
              </a:tblPr>
              <a:tblGrid>
                <a:gridCol w="508750"/>
                <a:gridCol w="508750"/>
                <a:gridCol w="508750"/>
                <a:gridCol w="508750"/>
                <a:gridCol w="508750"/>
                <a:gridCol w="508750"/>
                <a:gridCol w="508750"/>
                <a:gridCol w="508750"/>
                <a:gridCol w="508750"/>
                <a:gridCol w="508750"/>
                <a:gridCol w="508750"/>
              </a:tblGrid>
              <a:tr h="315975">
                <a:tc>
                  <a:txBody>
                    <a:bodyPr/>
                    <a:lstStyle/>
                    <a:p>
                      <a:pPr indent="0" lvl="0" marL="0" rtl="0" algn="ctr">
                        <a:spcBef>
                          <a:spcPts val="0"/>
                        </a:spcBef>
                        <a:spcAft>
                          <a:spcPts val="0"/>
                        </a:spcAft>
                        <a:buNone/>
                      </a:pPr>
                      <a:r>
                        <a:rPr lang="en">
                          <a:solidFill>
                            <a:srgbClr val="666666"/>
                          </a:solidFill>
                        </a:rPr>
                        <a:t>h</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e</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l</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l</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o</a:t>
                      </a:r>
                      <a:endParaRPr>
                        <a:solidFill>
                          <a:srgbClr val="666666"/>
                        </a:solidFill>
                      </a:endParaRPr>
                    </a:p>
                  </a:txBody>
                  <a:tcPr marT="91425" marB="91425" marR="91425" marL="91425"/>
                </a:tc>
                <a:tc>
                  <a:txBody>
                    <a:bodyPr/>
                    <a:lstStyle/>
                    <a:p>
                      <a:pPr indent="0" lvl="0" marL="0" rtl="0" algn="ctr">
                        <a:spcBef>
                          <a:spcPts val="0"/>
                        </a:spcBef>
                        <a:spcAft>
                          <a:spcPts val="0"/>
                        </a:spcAft>
                        <a:buNone/>
                      </a:pPr>
                      <a:r>
                        <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w</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o</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r</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l</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d</a:t>
                      </a:r>
                      <a:endParaRPr>
                        <a:solidFill>
                          <a:srgbClr val="666666"/>
                        </a:solidFill>
                      </a:endParaRPr>
                    </a:p>
                  </a:txBody>
                  <a:tcPr marT="91425" marB="91425" marR="91425" marL="91425"/>
                </a:tc>
              </a:tr>
              <a:tr h="312950">
                <a:tc>
                  <a:txBody>
                    <a:bodyPr/>
                    <a:lstStyle/>
                    <a:p>
                      <a:pPr indent="0" lvl="0" marL="0" rtl="0" algn="ctr">
                        <a:spcBef>
                          <a:spcPts val="0"/>
                        </a:spcBef>
                        <a:spcAft>
                          <a:spcPts val="0"/>
                        </a:spcAft>
                        <a:buNone/>
                      </a:pPr>
                      <a:r>
                        <a:rPr lang="en">
                          <a:solidFill>
                            <a:srgbClr val="666666"/>
                          </a:solidFill>
                        </a:rPr>
                        <a:t>-11</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-10</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-9</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-8</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-7</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-6</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-5</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-4</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-3</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-2</a:t>
                      </a:r>
                      <a:endParaRPr>
                        <a:solidFill>
                          <a:srgbClr val="666666"/>
                        </a:solidFill>
                      </a:endParaRPr>
                    </a:p>
                  </a:txBody>
                  <a:tcPr marT="91425" marB="91425" marR="91425" marL="91425"/>
                </a:tc>
                <a:tc>
                  <a:txBody>
                    <a:bodyPr/>
                    <a:lstStyle/>
                    <a:p>
                      <a:pPr indent="0" lvl="0" marL="0" rtl="0" algn="ctr">
                        <a:spcBef>
                          <a:spcPts val="0"/>
                        </a:spcBef>
                        <a:spcAft>
                          <a:spcPts val="0"/>
                        </a:spcAft>
                        <a:buNone/>
                      </a:pPr>
                      <a:r>
                        <a:rPr lang="en">
                          <a:solidFill>
                            <a:srgbClr val="666666"/>
                          </a:solidFill>
                        </a:rPr>
                        <a:t>-1</a:t>
                      </a:r>
                      <a:endParaRPr>
                        <a:solidFill>
                          <a:srgbClr val="666666"/>
                        </a:solidFill>
                      </a:endParaRPr>
                    </a:p>
                  </a:txBody>
                  <a:tcPr marT="91425" marB="91425" marR="91425" marL="91425"/>
                </a:tc>
              </a:tr>
            </a:tbl>
          </a:graphicData>
        </a:graphic>
      </p:graphicFrame>
      <p:sp>
        <p:nvSpPr>
          <p:cNvPr id="164" name="Google Shape;164;p23"/>
          <p:cNvSpPr txBox="1"/>
          <p:nvPr/>
        </p:nvSpPr>
        <p:spPr>
          <a:xfrm>
            <a:off x="3090625" y="2574150"/>
            <a:ext cx="5596200" cy="3936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s[:len(s) - </a:t>
            </a:r>
            <a:r>
              <a:rPr lang="en" sz="1350">
                <a:solidFill>
                  <a:srgbClr val="C53929"/>
                </a:solidFill>
                <a:latin typeface="Roboto Mono"/>
                <a:ea typeface="Roboto Mono"/>
                <a:cs typeface="Roboto Mono"/>
                <a:sym typeface="Roboto Mono"/>
              </a:rPr>
              <a:t>2</a:t>
            </a:r>
            <a:r>
              <a:rPr lang="en" sz="1350">
                <a:solidFill>
                  <a:srgbClr val="37474F"/>
                </a:solidFill>
                <a:latin typeface="Roboto Mono"/>
                <a:ea typeface="Roboto Mono"/>
                <a:cs typeface="Roboto Mono"/>
                <a:sym typeface="Roboto Mono"/>
              </a:rPr>
              <a:t>]</a:t>
            </a:r>
            <a:endParaRPr sz="1350">
              <a:solidFill>
                <a:srgbClr val="3F51B5"/>
              </a:solidFill>
              <a:latin typeface="Roboto Mono"/>
              <a:ea typeface="Roboto Mono"/>
              <a:cs typeface="Roboto Mono"/>
              <a:sym typeface="Roboto Mono"/>
            </a:endParaRPr>
          </a:p>
        </p:txBody>
      </p:sp>
      <p:sp>
        <p:nvSpPr>
          <p:cNvPr id="165" name="Google Shape;165;p23"/>
          <p:cNvSpPr txBox="1"/>
          <p:nvPr/>
        </p:nvSpPr>
        <p:spPr>
          <a:xfrm>
            <a:off x="3090650" y="3545625"/>
            <a:ext cx="5596200" cy="459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a:t>
            </a:r>
            <a:r>
              <a:rPr lang="en" sz="1350">
                <a:solidFill>
                  <a:srgbClr val="C53929"/>
                </a:solidFill>
                <a:latin typeface="Roboto Mono"/>
                <a:ea typeface="Roboto Mono"/>
                <a:cs typeface="Roboto Mono"/>
                <a:sym typeface="Roboto Mono"/>
              </a:rPr>
              <a:t>2</a:t>
            </a:r>
            <a:r>
              <a:rPr lang="en" sz="1350">
                <a:solidFill>
                  <a:srgbClr val="37474F"/>
                </a:solidFill>
                <a:latin typeface="Roboto Mono"/>
                <a:ea typeface="Roboto Mono"/>
                <a:cs typeface="Roboto Mono"/>
                <a:sym typeface="Roboto Mono"/>
              </a:rPr>
              <a:t>]</a:t>
            </a:r>
            <a:endParaRPr sz="1350">
              <a:solidFill>
                <a:srgbClr val="3F51B5"/>
              </a:solidFill>
              <a:latin typeface="Roboto Mono"/>
              <a:ea typeface="Roboto Mono"/>
              <a:cs typeface="Roboto Mono"/>
              <a:sym typeface="Roboto Mono"/>
            </a:endParaRPr>
          </a:p>
        </p:txBody>
      </p:sp>
      <p:sp>
        <p:nvSpPr>
          <p:cNvPr id="166" name="Google Shape;166;p23"/>
          <p:cNvSpPr txBox="1"/>
          <p:nvPr/>
        </p:nvSpPr>
        <p:spPr>
          <a:xfrm>
            <a:off x="3090700" y="3545625"/>
            <a:ext cx="5596200" cy="4599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a:t>
            </a:r>
            <a:r>
              <a:rPr lang="en" sz="1350">
                <a:solidFill>
                  <a:srgbClr val="C53929"/>
                </a:solidFill>
                <a:latin typeface="Roboto Mono"/>
                <a:ea typeface="Roboto Mono"/>
                <a:cs typeface="Roboto Mono"/>
                <a:sym typeface="Roboto Mono"/>
              </a:rPr>
              <a:t>2</a:t>
            </a:r>
            <a:r>
              <a:rPr lang="en" sz="1350">
                <a:solidFill>
                  <a:srgbClr val="37474F"/>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 Not the same as s[::-2]</a:t>
            </a:r>
            <a:endParaRPr sz="1350">
              <a:solidFill>
                <a:srgbClr val="37474F"/>
              </a:solidFill>
              <a:latin typeface="Roboto Mono"/>
              <a:ea typeface="Roboto Mono"/>
              <a:cs typeface="Roboto Mono"/>
              <a:sym typeface="Roboto Mon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
                                        <p:tgtEl>
                                          <p:spTgt spid="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4"/>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String Functions</a:t>
            </a:r>
            <a:endParaRPr/>
          </a:p>
        </p:txBody>
      </p:sp>
      <p:sp>
        <p:nvSpPr>
          <p:cNvPr id="172" name="Google Shape;172;p24"/>
          <p:cNvSpPr txBox="1"/>
          <p:nvPr>
            <p:ph idx="1" type="body"/>
          </p:nvPr>
        </p:nvSpPr>
        <p:spPr>
          <a:xfrm>
            <a:off x="3090625" y="575500"/>
            <a:ext cx="5596200" cy="1658400"/>
          </a:xfrm>
          <a:prstGeom prst="rect">
            <a:avLst/>
          </a:prstGeom>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t>Use useful functions you can call on string objects</a:t>
            </a:r>
            <a:endParaRPr/>
          </a:p>
          <a:p>
            <a:pPr indent="-317500" lvl="1" marL="914400" rtl="0" algn="l">
              <a:spcBef>
                <a:spcPts val="0"/>
              </a:spcBef>
              <a:spcAft>
                <a:spcPts val="0"/>
              </a:spcAft>
              <a:buSzPts val="1400"/>
              <a:buChar char="○"/>
            </a:pPr>
            <a:r>
              <a:rPr lang="en"/>
              <a:t>Casing: </a:t>
            </a:r>
            <a:r>
              <a:rPr lang="en">
                <a:latin typeface="Roboto Mono"/>
                <a:ea typeface="Roboto Mono"/>
                <a:cs typeface="Roboto Mono"/>
                <a:sym typeface="Roboto Mono"/>
              </a:rPr>
              <a:t>upper, lower</a:t>
            </a:r>
            <a:endParaRPr>
              <a:latin typeface="Roboto Mono"/>
              <a:ea typeface="Roboto Mono"/>
              <a:cs typeface="Roboto Mono"/>
              <a:sym typeface="Roboto Mono"/>
            </a:endParaRPr>
          </a:p>
          <a:p>
            <a:pPr indent="-317500" lvl="1" marL="914400" rtl="0" algn="l">
              <a:spcBef>
                <a:spcPts val="0"/>
              </a:spcBef>
              <a:spcAft>
                <a:spcPts val="0"/>
              </a:spcAft>
              <a:buSzPts val="1400"/>
              <a:buChar char="○"/>
            </a:pPr>
            <a:r>
              <a:rPr lang="en"/>
              <a:t>Find Location: </a:t>
            </a:r>
            <a:r>
              <a:rPr lang="en">
                <a:latin typeface="Roboto Mono"/>
                <a:ea typeface="Roboto Mono"/>
                <a:cs typeface="Roboto Mono"/>
                <a:sym typeface="Roboto Mono"/>
              </a:rPr>
              <a:t>f</a:t>
            </a:r>
            <a:r>
              <a:rPr lang="en">
                <a:latin typeface="Roboto Mono"/>
                <a:ea typeface="Roboto Mono"/>
                <a:cs typeface="Roboto Mono"/>
                <a:sym typeface="Roboto Mono"/>
              </a:rPr>
              <a:t>ind, index</a:t>
            </a:r>
            <a:endParaRPr>
              <a:latin typeface="Roboto Mono"/>
              <a:ea typeface="Roboto Mono"/>
              <a:cs typeface="Roboto Mono"/>
              <a:sym typeface="Roboto Mono"/>
            </a:endParaRPr>
          </a:p>
          <a:p>
            <a:pPr indent="-317500" lvl="1" marL="914400" rtl="0" algn="l">
              <a:spcBef>
                <a:spcPts val="0"/>
              </a:spcBef>
              <a:spcAft>
                <a:spcPts val="0"/>
              </a:spcAft>
              <a:buSzPts val="1400"/>
              <a:buChar char="○"/>
            </a:pPr>
            <a:r>
              <a:rPr lang="en"/>
              <a:t>Remove Whitespace: </a:t>
            </a:r>
            <a:r>
              <a:rPr lang="en">
                <a:latin typeface="Roboto Mono"/>
                <a:ea typeface="Roboto Mono"/>
                <a:cs typeface="Roboto Mono"/>
                <a:sym typeface="Roboto Mono"/>
              </a:rPr>
              <a:t>s</a:t>
            </a:r>
            <a:r>
              <a:rPr lang="en">
                <a:latin typeface="Roboto Mono"/>
                <a:ea typeface="Roboto Mono"/>
                <a:cs typeface="Roboto Mono"/>
                <a:sym typeface="Roboto Mono"/>
              </a:rPr>
              <a:t>trip, lstrip, rstrip</a:t>
            </a:r>
            <a:endParaRPr>
              <a:latin typeface="Roboto Mono"/>
              <a:ea typeface="Roboto Mono"/>
              <a:cs typeface="Roboto Mono"/>
              <a:sym typeface="Roboto Mono"/>
            </a:endParaRPr>
          </a:p>
          <a:p>
            <a:pPr indent="-317500" lvl="1" marL="914400" rtl="0" algn="l">
              <a:spcBef>
                <a:spcPts val="0"/>
              </a:spcBef>
              <a:spcAft>
                <a:spcPts val="0"/>
              </a:spcAft>
              <a:buSzPts val="1400"/>
              <a:buChar char="○"/>
            </a:pPr>
            <a:r>
              <a:rPr lang="en"/>
              <a:t>Breaking/Building Strings: </a:t>
            </a:r>
            <a:r>
              <a:rPr lang="en">
                <a:latin typeface="Roboto Mono"/>
                <a:ea typeface="Roboto Mono"/>
                <a:cs typeface="Roboto Mono"/>
                <a:sym typeface="Roboto Mono"/>
              </a:rPr>
              <a:t>split, join</a:t>
            </a:r>
            <a:endParaRPr>
              <a:latin typeface="Roboto Mono"/>
              <a:ea typeface="Roboto Mono"/>
              <a:cs typeface="Roboto Mono"/>
              <a:sym typeface="Roboto Mono"/>
            </a:endParaRPr>
          </a:p>
        </p:txBody>
      </p:sp>
      <p:sp>
        <p:nvSpPr>
          <p:cNvPr id="173" name="Google Shape;173;p2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5"/>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Lists</a:t>
            </a:r>
            <a:endParaRPr/>
          </a:p>
        </p:txBody>
      </p:sp>
      <p:sp>
        <p:nvSpPr>
          <p:cNvPr id="179" name="Google Shape;179;p25"/>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t>A List is a generic </a:t>
            </a:r>
            <a:r>
              <a:rPr b="1" lang="en">
                <a:solidFill>
                  <a:schemeClr val="accent4"/>
                </a:solidFill>
              </a:rPr>
              <a:t>collection</a:t>
            </a:r>
            <a:r>
              <a:rPr lang="en"/>
              <a:t> that holds multiple values</a:t>
            </a:r>
            <a:endParaRPr/>
          </a:p>
          <a:p>
            <a:pPr indent="-317500" lvl="1" marL="914400" rtl="0" algn="l">
              <a:spcBef>
                <a:spcPts val="0"/>
              </a:spcBef>
              <a:spcAft>
                <a:spcPts val="0"/>
              </a:spcAft>
              <a:buSzPts val="1400"/>
              <a:buChar char="○"/>
            </a:pPr>
            <a:r>
              <a:rPr lang="en"/>
              <a:t>Each value has an index</a:t>
            </a:r>
            <a:endParaRPr/>
          </a:p>
          <a:p>
            <a:pPr indent="-317500" lvl="1" marL="914400" rtl="0" algn="l">
              <a:spcBef>
                <a:spcPts val="0"/>
              </a:spcBef>
              <a:spcAft>
                <a:spcPts val="0"/>
              </a:spcAft>
              <a:buSzPts val="1400"/>
              <a:buChar char="○"/>
            </a:pPr>
            <a:r>
              <a:rPr lang="en"/>
              <a:t>String is like a list of length 1 strings</a:t>
            </a:r>
            <a:endParaRPr/>
          </a:p>
          <a:p>
            <a:pPr indent="-317500" lvl="0" marL="457200" rtl="0" algn="l">
              <a:spcBef>
                <a:spcPts val="0"/>
              </a:spcBef>
              <a:spcAft>
                <a:spcPts val="0"/>
              </a:spcAft>
              <a:buSzPts val="1400"/>
              <a:buChar char="●"/>
            </a:pPr>
            <a:r>
              <a:rPr lang="en"/>
              <a:t>A list can store multiple values of any types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317500" lvl="0" marL="457200" rtl="0" algn="l">
              <a:spcBef>
                <a:spcPts val="600"/>
              </a:spcBef>
              <a:spcAft>
                <a:spcPts val="0"/>
              </a:spcAft>
              <a:buSzPts val="1400"/>
              <a:buChar char="●"/>
            </a:pPr>
            <a:r>
              <a:rPr lang="en"/>
              <a:t>See </a:t>
            </a:r>
            <a:r>
              <a:rPr lang="en" u="sng">
                <a:solidFill>
                  <a:schemeClr val="hlink"/>
                </a:solidFill>
                <a:hlinkClick r:id="rId3"/>
              </a:rPr>
              <a:t>List Demo</a:t>
            </a:r>
            <a:endParaRPr/>
          </a:p>
          <a:p>
            <a:pPr indent="0" lvl="0" marL="457200" rtl="0" algn="l">
              <a:spcBef>
                <a:spcPts val="600"/>
              </a:spcBef>
              <a:spcAft>
                <a:spcPts val="0"/>
              </a:spcAft>
              <a:buNone/>
            </a:pPr>
            <a:r>
              <a:t/>
            </a:r>
            <a:endParaRPr/>
          </a:p>
          <a:p>
            <a:pPr indent="0" lvl="0" marL="0" rtl="0" algn="l">
              <a:spcBef>
                <a:spcPts val="600"/>
              </a:spcBef>
              <a:spcAft>
                <a:spcPts val="0"/>
              </a:spcAft>
              <a:buNone/>
            </a:pPr>
            <a:r>
              <a:t/>
            </a:r>
            <a:endParaRPr/>
          </a:p>
        </p:txBody>
      </p:sp>
      <p:sp>
        <p:nvSpPr>
          <p:cNvPr id="180" name="Google Shape;180;p2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1" name="Google Shape;181;p25"/>
          <p:cNvSpPr txBox="1"/>
          <p:nvPr/>
        </p:nvSpPr>
        <p:spPr>
          <a:xfrm>
            <a:off x="3090625" y="1935000"/>
            <a:ext cx="5466300" cy="1083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l1 = [</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C53929"/>
                </a:solidFill>
                <a:latin typeface="Roboto Mono"/>
                <a:ea typeface="Roboto Mono"/>
                <a:cs typeface="Roboto Mono"/>
                <a:sym typeface="Roboto Mono"/>
              </a:rPr>
              <a:t>2</a:t>
            </a:r>
            <a:r>
              <a:rPr lang="en" sz="1350">
                <a:solidFill>
                  <a:srgbClr val="37474F"/>
                </a:solidFill>
                <a:latin typeface="Roboto Mono"/>
                <a:ea typeface="Roboto Mono"/>
                <a:cs typeface="Roboto Mono"/>
                <a:sym typeface="Roboto Mono"/>
              </a:rPr>
              <a:t>, </a:t>
            </a:r>
            <a:r>
              <a:rPr lang="en" sz="1350">
                <a:solidFill>
                  <a:srgbClr val="C53929"/>
                </a:solidFill>
                <a:latin typeface="Roboto Mono"/>
                <a:ea typeface="Roboto Mono"/>
                <a:cs typeface="Roboto Mono"/>
                <a:sym typeface="Roboto Mono"/>
              </a:rPr>
              <a:t>3</a:t>
            </a:r>
            <a:r>
              <a:rPr lang="en" sz="1350">
                <a:solidFill>
                  <a:srgbClr val="37474F"/>
                </a:solidFill>
                <a:latin typeface="Roboto Mono"/>
                <a:ea typeface="Roboto Mono"/>
                <a:cs typeface="Roboto Mono"/>
                <a:sym typeface="Roboto Mono"/>
              </a:rPr>
              <a:t>, </a:t>
            </a:r>
            <a:r>
              <a:rPr lang="en" sz="1350">
                <a:solidFill>
                  <a:srgbClr val="C53929"/>
                </a:solidFill>
                <a:latin typeface="Roboto Mono"/>
                <a:ea typeface="Roboto Mono"/>
                <a:cs typeface="Roboto Mono"/>
                <a:sym typeface="Roboto Mono"/>
              </a:rPr>
              <a:t>4</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l2 = [</a:t>
            </a:r>
            <a:r>
              <a:rPr lang="en" sz="1350">
                <a:solidFill>
                  <a:srgbClr val="388E3C"/>
                </a:solidFill>
                <a:latin typeface="Roboto Mono"/>
                <a:ea typeface="Roboto Mono"/>
                <a:cs typeface="Roboto Mono"/>
                <a:sym typeface="Roboto Mono"/>
              </a:rPr>
              <a:t>'hello'</a:t>
            </a:r>
            <a:r>
              <a:rPr lang="en" sz="1350">
                <a:solidFill>
                  <a:srgbClr val="37474F"/>
                </a:solidFill>
                <a:latin typeface="Roboto Mono"/>
                <a:ea typeface="Roboto Mono"/>
                <a:cs typeface="Roboto Mono"/>
                <a:sym typeface="Roboto Mono"/>
              </a:rPr>
              <a:t>, </a:t>
            </a:r>
            <a:r>
              <a:rPr lang="en" sz="1350">
                <a:solidFill>
                  <a:srgbClr val="388E3C"/>
                </a:solidFill>
                <a:latin typeface="Roboto Mono"/>
                <a:ea typeface="Roboto Mono"/>
                <a:cs typeface="Roboto Mono"/>
                <a:sym typeface="Roboto Mono"/>
              </a:rPr>
              <a:t>'goodbye'</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p:txBody>
      </p:sp>
      <p:sp>
        <p:nvSpPr>
          <p:cNvPr id="182" name="Google Shape;182;p25"/>
          <p:cNvSpPr txBox="1"/>
          <p:nvPr/>
        </p:nvSpPr>
        <p:spPr>
          <a:xfrm>
            <a:off x="3090625" y="1935000"/>
            <a:ext cx="5466300" cy="1083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l1 = [</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C53929"/>
                </a:solidFill>
                <a:latin typeface="Roboto Mono"/>
                <a:ea typeface="Roboto Mono"/>
                <a:cs typeface="Roboto Mono"/>
                <a:sym typeface="Roboto Mono"/>
              </a:rPr>
              <a:t>2</a:t>
            </a:r>
            <a:r>
              <a:rPr lang="en" sz="1350">
                <a:solidFill>
                  <a:srgbClr val="37474F"/>
                </a:solidFill>
                <a:latin typeface="Roboto Mono"/>
                <a:ea typeface="Roboto Mono"/>
                <a:cs typeface="Roboto Mono"/>
                <a:sym typeface="Roboto Mono"/>
              </a:rPr>
              <a:t>, </a:t>
            </a:r>
            <a:r>
              <a:rPr lang="en" sz="1350">
                <a:solidFill>
                  <a:srgbClr val="C53929"/>
                </a:solidFill>
                <a:latin typeface="Roboto Mono"/>
                <a:ea typeface="Roboto Mono"/>
                <a:cs typeface="Roboto Mono"/>
                <a:sym typeface="Roboto Mono"/>
              </a:rPr>
              <a:t>3</a:t>
            </a:r>
            <a:r>
              <a:rPr lang="en" sz="1350">
                <a:solidFill>
                  <a:srgbClr val="37474F"/>
                </a:solidFill>
                <a:latin typeface="Roboto Mono"/>
                <a:ea typeface="Roboto Mono"/>
                <a:cs typeface="Roboto Mono"/>
                <a:sym typeface="Roboto Mono"/>
              </a:rPr>
              <a:t>, </a:t>
            </a:r>
            <a:r>
              <a:rPr lang="en" sz="1350">
                <a:solidFill>
                  <a:srgbClr val="C53929"/>
                </a:solidFill>
                <a:latin typeface="Roboto Mono"/>
                <a:ea typeface="Roboto Mono"/>
                <a:cs typeface="Roboto Mono"/>
                <a:sym typeface="Roboto Mono"/>
              </a:rPr>
              <a:t>4</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l2 = [</a:t>
            </a:r>
            <a:r>
              <a:rPr lang="en" sz="1350">
                <a:solidFill>
                  <a:srgbClr val="388E3C"/>
                </a:solidFill>
                <a:latin typeface="Roboto Mono"/>
                <a:ea typeface="Roboto Mono"/>
                <a:cs typeface="Roboto Mono"/>
                <a:sym typeface="Roboto Mono"/>
              </a:rPr>
              <a:t>'hello'</a:t>
            </a:r>
            <a:r>
              <a:rPr lang="en" sz="1350">
                <a:solidFill>
                  <a:srgbClr val="37474F"/>
                </a:solidFill>
                <a:latin typeface="Roboto Mono"/>
                <a:ea typeface="Roboto Mono"/>
                <a:cs typeface="Roboto Mono"/>
                <a:sym typeface="Roboto Mono"/>
              </a:rPr>
              <a:t>, </a:t>
            </a:r>
            <a:r>
              <a:rPr lang="en" sz="1350">
                <a:solidFill>
                  <a:srgbClr val="388E3C"/>
                </a:solidFill>
                <a:latin typeface="Roboto Mono"/>
                <a:ea typeface="Roboto Mono"/>
                <a:cs typeface="Roboto Mono"/>
                <a:sym typeface="Roboto Mono"/>
              </a:rPr>
              <a:t>'goodbye'</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l3 = [</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388E3C"/>
                </a:solidFill>
                <a:latin typeface="Roboto Mono"/>
                <a:ea typeface="Roboto Mono"/>
                <a:cs typeface="Roboto Mono"/>
                <a:sym typeface="Roboto Mono"/>
              </a:rPr>
              <a:t>'dog'</a:t>
            </a:r>
            <a:r>
              <a:rPr lang="en" sz="1350">
                <a:solidFill>
                  <a:srgbClr val="37474F"/>
                </a:solidFill>
                <a:latin typeface="Roboto Mono"/>
                <a:ea typeface="Roboto Mono"/>
                <a:cs typeface="Roboto Mono"/>
                <a:sym typeface="Roboto Mono"/>
              </a:rPr>
              <a:t>, </a:t>
            </a:r>
            <a:r>
              <a:rPr lang="en" sz="1350">
                <a:solidFill>
                  <a:srgbClr val="C53929"/>
                </a:solidFill>
                <a:latin typeface="Roboto Mono"/>
                <a:ea typeface="Roboto Mono"/>
                <a:cs typeface="Roboto Mono"/>
                <a:sym typeface="Roboto Mono"/>
              </a:rPr>
              <a:t>3.4</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
                                        <p:tgtEl>
                                          <p:spTgt spid="1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8" name="Google Shape;188;p26"/>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p>
            <a:pPr indent="0" lvl="0" marL="457200" marR="0" rtl="0" algn="l">
              <a:lnSpc>
                <a:spcPct val="150000"/>
              </a:lnSpc>
              <a:spcBef>
                <a:spcPts val="0"/>
              </a:spcBef>
              <a:spcAft>
                <a:spcPts val="0"/>
              </a:spcAft>
              <a:buNone/>
            </a:pPr>
            <a:r>
              <a:t/>
            </a:r>
            <a:endParaRPr/>
          </a:p>
        </p:txBody>
      </p:sp>
      <p:sp>
        <p:nvSpPr>
          <p:cNvPr id="189" name="Google Shape;189;p26"/>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Strings </a:t>
            </a:r>
            <a:endParaRPr/>
          </a:p>
          <a:p>
            <a:pPr indent="0" lvl="0" marL="0" rtl="0" algn="l">
              <a:lnSpc>
                <a:spcPct val="150000"/>
              </a:lnSpc>
              <a:spcBef>
                <a:spcPts val="0"/>
              </a:spcBef>
              <a:spcAft>
                <a:spcPts val="0"/>
              </a:spcAft>
              <a:buNone/>
            </a:pPr>
            <a:r>
              <a:rPr i="1" lang="en" sz="1400"/>
              <a:t>v</a:t>
            </a:r>
            <a:r>
              <a:rPr i="1" lang="en" sz="1400"/>
              <a:t>s.</a:t>
            </a:r>
            <a:r>
              <a:rPr lang="en"/>
              <a:t> </a:t>
            </a:r>
            <a:endParaRPr/>
          </a:p>
          <a:p>
            <a:pPr indent="0" lvl="0" marL="0" rtl="0" algn="l">
              <a:lnSpc>
                <a:spcPct val="115000"/>
              </a:lnSpc>
              <a:spcBef>
                <a:spcPts val="0"/>
              </a:spcBef>
              <a:spcAft>
                <a:spcPts val="0"/>
              </a:spcAft>
              <a:buNone/>
            </a:pPr>
            <a:r>
              <a:rPr lang="en"/>
              <a:t>Lists</a:t>
            </a:r>
            <a:endParaRPr/>
          </a:p>
        </p:txBody>
      </p:sp>
      <p:sp>
        <p:nvSpPr>
          <p:cNvPr id="190" name="Google Shape;190;p26"/>
          <p:cNvSpPr txBox="1"/>
          <p:nvPr/>
        </p:nvSpPr>
        <p:spPr>
          <a:xfrm>
            <a:off x="2978050" y="575500"/>
            <a:ext cx="2736900" cy="43587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 = </a:t>
            </a:r>
            <a:r>
              <a:rPr lang="en" sz="1350">
                <a:solidFill>
                  <a:srgbClr val="388E3C"/>
                </a:solidFill>
                <a:latin typeface="Roboto Mono"/>
                <a:ea typeface="Roboto Mono"/>
                <a:cs typeface="Roboto Mono"/>
                <a:sym typeface="Roboto Mono"/>
              </a:rPr>
              <a:t>'hello world'</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D81B60"/>
                </a:solidFill>
                <a:latin typeface="Roboto Mono"/>
                <a:ea typeface="Roboto Mono"/>
                <a:cs typeface="Roboto Mono"/>
                <a:sym typeface="Roboto Mono"/>
              </a:rPr>
              <a:t># Length</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len(s)  </a:t>
            </a:r>
            <a:r>
              <a:rPr lang="en" sz="1350">
                <a:solidFill>
                  <a:srgbClr val="D81B60"/>
                </a:solidFill>
                <a:latin typeface="Roboto Mono"/>
                <a:ea typeface="Roboto Mono"/>
                <a:cs typeface="Roboto Mono"/>
                <a:sym typeface="Roboto Mono"/>
              </a:rPr>
              <a:t># 11</a:t>
            </a:r>
            <a:endParaRPr sz="135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D81B60"/>
                </a:solidFill>
                <a:latin typeface="Roboto Mono"/>
                <a:ea typeface="Roboto Mono"/>
                <a:cs typeface="Roboto Mono"/>
                <a:sym typeface="Roboto Mono"/>
              </a:rPr>
              <a:t># Indexing</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 'e'</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s[len(s) - </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 'd'</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D81B60"/>
                </a:solidFill>
                <a:latin typeface="Roboto Mono"/>
                <a:ea typeface="Roboto Mono"/>
                <a:cs typeface="Roboto Mono"/>
                <a:sym typeface="Roboto Mono"/>
              </a:rPr>
              <a:t># Looping</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for</a:t>
            </a:r>
            <a:r>
              <a:rPr lang="en" sz="1350">
                <a:solidFill>
                  <a:srgbClr val="37474F"/>
                </a:solidFill>
                <a:latin typeface="Roboto Mono"/>
                <a:ea typeface="Roboto Mono"/>
                <a:cs typeface="Roboto Mono"/>
                <a:sym typeface="Roboto Mono"/>
              </a:rPr>
              <a:t> i </a:t>
            </a:r>
            <a:r>
              <a:rPr lang="en" sz="1350">
                <a:solidFill>
                  <a:srgbClr val="3F51B5"/>
                </a:solidFill>
                <a:latin typeface="Roboto Mono"/>
                <a:ea typeface="Roboto Mono"/>
                <a:cs typeface="Roboto Mono"/>
                <a:sym typeface="Roboto Mono"/>
              </a:rPr>
              <a:t>in</a:t>
            </a:r>
            <a:r>
              <a:rPr lang="en" sz="1350">
                <a:solidFill>
                  <a:srgbClr val="37474F"/>
                </a:solidFill>
                <a:latin typeface="Roboto Mono"/>
                <a:ea typeface="Roboto Mono"/>
                <a:cs typeface="Roboto Mono"/>
                <a:sym typeface="Roboto Mono"/>
              </a:rPr>
              <a:t> range(len(s)):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(s[i])</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for</a:t>
            </a:r>
            <a:r>
              <a:rPr lang="en" sz="1350">
                <a:solidFill>
                  <a:srgbClr val="37474F"/>
                </a:solidFill>
                <a:latin typeface="Roboto Mono"/>
                <a:ea typeface="Roboto Mono"/>
                <a:cs typeface="Roboto Mono"/>
                <a:sym typeface="Roboto Mono"/>
              </a:rPr>
              <a:t> c </a:t>
            </a:r>
            <a:r>
              <a:rPr lang="en" sz="1350">
                <a:solidFill>
                  <a:srgbClr val="3F51B5"/>
                </a:solidFill>
                <a:latin typeface="Roboto Mono"/>
                <a:ea typeface="Roboto Mono"/>
                <a:cs typeface="Roboto Mono"/>
                <a:sym typeface="Roboto Mono"/>
              </a:rPr>
              <a:t>in</a:t>
            </a:r>
            <a:r>
              <a:rPr lang="en" sz="1350">
                <a:solidFill>
                  <a:srgbClr val="37474F"/>
                </a:solidFill>
                <a:latin typeface="Roboto Mono"/>
                <a:ea typeface="Roboto Mono"/>
                <a:cs typeface="Roboto Mono"/>
                <a:sym typeface="Roboto Mono"/>
              </a:rPr>
              <a:t> 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(c)</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a:solidFill>
                <a:srgbClr val="37474F"/>
              </a:solidFill>
              <a:latin typeface="Roboto Mono"/>
              <a:ea typeface="Roboto Mono"/>
              <a:cs typeface="Roboto Mono"/>
              <a:sym typeface="Roboto Mono"/>
            </a:endParaRPr>
          </a:p>
        </p:txBody>
      </p:sp>
      <p:sp>
        <p:nvSpPr>
          <p:cNvPr id="191" name="Google Shape;191;p26"/>
          <p:cNvSpPr txBox="1"/>
          <p:nvPr/>
        </p:nvSpPr>
        <p:spPr>
          <a:xfrm>
            <a:off x="5844875" y="575500"/>
            <a:ext cx="2961300" cy="43587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 = [</a:t>
            </a:r>
            <a:r>
              <a:rPr lang="en" sz="1350">
                <a:solidFill>
                  <a:srgbClr val="388E3C"/>
                </a:solidFill>
                <a:latin typeface="Roboto Mono"/>
                <a:ea typeface="Roboto Mono"/>
                <a:cs typeface="Roboto Mono"/>
                <a:sym typeface="Roboto Mono"/>
              </a:rPr>
              <a:t>'dog'</a:t>
            </a:r>
            <a:r>
              <a:rPr lang="en" sz="1350">
                <a:solidFill>
                  <a:srgbClr val="37474F"/>
                </a:solidFill>
                <a:latin typeface="Roboto Mono"/>
                <a:ea typeface="Roboto Mono"/>
                <a:cs typeface="Roboto Mono"/>
                <a:sym typeface="Roboto Mono"/>
              </a:rPr>
              <a:t>, </a:t>
            </a:r>
            <a:r>
              <a:rPr lang="en" sz="1350">
                <a:solidFill>
                  <a:srgbClr val="388E3C"/>
                </a:solidFill>
                <a:latin typeface="Roboto Mono"/>
                <a:ea typeface="Roboto Mono"/>
                <a:cs typeface="Roboto Mono"/>
                <a:sym typeface="Roboto Mono"/>
              </a:rPr>
              <a:t>'says'</a:t>
            </a:r>
            <a:r>
              <a:rPr lang="en" sz="1350">
                <a:solidFill>
                  <a:srgbClr val="37474F"/>
                </a:solidFill>
                <a:latin typeface="Roboto Mono"/>
                <a:ea typeface="Roboto Mono"/>
                <a:cs typeface="Roboto Mono"/>
                <a:sym typeface="Roboto Mono"/>
              </a:rPr>
              <a:t>, </a:t>
            </a:r>
            <a:r>
              <a:rPr lang="en" sz="1350">
                <a:solidFill>
                  <a:srgbClr val="388E3C"/>
                </a:solidFill>
                <a:latin typeface="Roboto Mono"/>
                <a:ea typeface="Roboto Mono"/>
                <a:cs typeface="Roboto Mono"/>
                <a:sym typeface="Roboto Mono"/>
              </a:rPr>
              <a:t>'woof'</a:t>
            </a:r>
            <a:r>
              <a:rPr lang="en" sz="1350">
                <a:solidFill>
                  <a:srgbClr val="37474F"/>
                </a:solidFill>
                <a:latin typeface="Roboto Mono"/>
                <a:ea typeface="Roboto Mono"/>
                <a:cs typeface="Roboto Mono"/>
                <a:sym typeface="Roboto Mono"/>
              </a:rPr>
              <a:t>]</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D81B60"/>
                </a:solidFill>
                <a:latin typeface="Roboto Mono"/>
                <a:ea typeface="Roboto Mono"/>
                <a:cs typeface="Roboto Mono"/>
                <a:sym typeface="Roboto Mono"/>
              </a:rPr>
              <a:t># Length</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len(l)  </a:t>
            </a:r>
            <a:r>
              <a:rPr lang="en" sz="1350">
                <a:solidFill>
                  <a:srgbClr val="D81B60"/>
                </a:solidFill>
                <a:latin typeface="Roboto Mono"/>
                <a:ea typeface="Roboto Mono"/>
                <a:cs typeface="Roboto Mono"/>
                <a:sym typeface="Roboto Mono"/>
              </a:rPr>
              <a:t># 3</a:t>
            </a:r>
            <a:endParaRPr sz="135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D81B6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D81B60"/>
                </a:solidFill>
                <a:latin typeface="Roboto Mono"/>
                <a:ea typeface="Roboto Mono"/>
                <a:cs typeface="Roboto Mono"/>
                <a:sym typeface="Roboto Mono"/>
              </a:rPr>
              <a:t># Indexing</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'says'</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l[len(l) - </a:t>
            </a:r>
            <a:r>
              <a:rPr lang="en" sz="1350">
                <a:solidFill>
                  <a:srgbClr val="C53929"/>
                </a:solidFill>
                <a:latin typeface="Roboto Mono"/>
                <a:ea typeface="Roboto Mono"/>
                <a:cs typeface="Roboto Mono"/>
                <a:sym typeface="Roboto Mono"/>
              </a:rPr>
              <a:t>1</a:t>
            </a:r>
            <a:r>
              <a:rPr lang="en" sz="1350">
                <a:solidFill>
                  <a:srgbClr val="37474F"/>
                </a:solidFill>
                <a:latin typeface="Roboto Mono"/>
                <a:ea typeface="Roboto Mono"/>
                <a:cs typeface="Roboto Mono"/>
                <a:sym typeface="Roboto Mono"/>
              </a:rPr>
              <a:t>]  </a:t>
            </a:r>
            <a:r>
              <a:rPr lang="en" sz="1350">
                <a:solidFill>
                  <a:srgbClr val="D81B60"/>
                </a:solidFill>
                <a:latin typeface="Roboto Mono"/>
                <a:ea typeface="Roboto Mono"/>
                <a:cs typeface="Roboto Mono"/>
                <a:sym typeface="Roboto Mono"/>
              </a:rPr>
              <a:t># 'woof'</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D81B60"/>
                </a:solidFill>
                <a:latin typeface="Roboto Mono"/>
                <a:ea typeface="Roboto Mono"/>
                <a:cs typeface="Roboto Mono"/>
                <a:sym typeface="Roboto Mono"/>
              </a:rPr>
              <a:t># Looping</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for</a:t>
            </a:r>
            <a:r>
              <a:rPr lang="en" sz="1350">
                <a:solidFill>
                  <a:srgbClr val="37474F"/>
                </a:solidFill>
                <a:latin typeface="Roboto Mono"/>
                <a:ea typeface="Roboto Mono"/>
                <a:cs typeface="Roboto Mono"/>
                <a:sym typeface="Roboto Mono"/>
              </a:rPr>
              <a:t> i </a:t>
            </a:r>
            <a:r>
              <a:rPr lang="en" sz="1350">
                <a:solidFill>
                  <a:srgbClr val="3F51B5"/>
                </a:solidFill>
                <a:latin typeface="Roboto Mono"/>
                <a:ea typeface="Roboto Mono"/>
                <a:cs typeface="Roboto Mono"/>
                <a:sym typeface="Roboto Mono"/>
              </a:rPr>
              <a:t>in</a:t>
            </a:r>
            <a:r>
              <a:rPr lang="en" sz="1350">
                <a:solidFill>
                  <a:srgbClr val="37474F"/>
                </a:solidFill>
                <a:latin typeface="Roboto Mono"/>
                <a:ea typeface="Roboto Mono"/>
                <a:cs typeface="Roboto Mono"/>
                <a:sym typeface="Roboto Mono"/>
              </a:rPr>
              <a:t> range(len(l)):</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(l[i])</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F51B5"/>
                </a:solidFill>
                <a:latin typeface="Roboto Mono"/>
                <a:ea typeface="Roboto Mono"/>
                <a:cs typeface="Roboto Mono"/>
                <a:sym typeface="Roboto Mono"/>
              </a:rPr>
              <a:t>for</a:t>
            </a:r>
            <a:r>
              <a:rPr lang="en" sz="1350">
                <a:solidFill>
                  <a:srgbClr val="37474F"/>
                </a:solidFill>
                <a:latin typeface="Roboto Mono"/>
                <a:ea typeface="Roboto Mono"/>
                <a:cs typeface="Roboto Mono"/>
                <a:sym typeface="Roboto Mono"/>
              </a:rPr>
              <a:t> word </a:t>
            </a:r>
            <a:r>
              <a:rPr lang="en" sz="1350">
                <a:solidFill>
                  <a:srgbClr val="3F51B5"/>
                </a:solidFill>
                <a:latin typeface="Roboto Mono"/>
                <a:ea typeface="Roboto Mono"/>
                <a:cs typeface="Roboto Mono"/>
                <a:sym typeface="Roboto Mono"/>
              </a:rPr>
              <a:t>in</a:t>
            </a:r>
            <a:r>
              <a:rPr lang="en" sz="1350">
                <a:solidFill>
                  <a:srgbClr val="37474F"/>
                </a:solidFill>
                <a:latin typeface="Roboto Mono"/>
                <a:ea typeface="Roboto Mono"/>
                <a:cs typeface="Roboto Mono"/>
                <a:sym typeface="Roboto Mono"/>
              </a:rPr>
              <a:t> l:</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37474F"/>
                </a:solidFill>
                <a:latin typeface="Roboto Mono"/>
                <a:ea typeface="Roboto Mono"/>
                <a:cs typeface="Roboto Mono"/>
                <a:sym typeface="Roboto Mono"/>
              </a:rPr>
              <a:t>    </a:t>
            </a:r>
            <a:r>
              <a:rPr lang="en" sz="1350">
                <a:solidFill>
                  <a:srgbClr val="3F51B5"/>
                </a:solidFill>
                <a:latin typeface="Roboto Mono"/>
                <a:ea typeface="Roboto Mono"/>
                <a:cs typeface="Roboto Mono"/>
                <a:sym typeface="Roboto Mono"/>
              </a:rPr>
              <a:t>print</a:t>
            </a:r>
            <a:r>
              <a:rPr lang="en" sz="1350">
                <a:solidFill>
                  <a:srgbClr val="37474F"/>
                </a:solidFill>
                <a:latin typeface="Roboto Mono"/>
                <a:ea typeface="Roboto Mono"/>
                <a:cs typeface="Roboto Mono"/>
                <a:sym typeface="Roboto Mono"/>
              </a:rPr>
              <a:t>(word)</a:t>
            </a:r>
            <a:endParaRPr sz="1350">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a:solidFill>
                <a:srgbClr val="37474F"/>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a:solidFill>
                <a:srgbClr val="37474F"/>
              </a:solidFill>
              <a:latin typeface="Roboto Mono"/>
              <a:ea typeface="Roboto Mono"/>
              <a:cs typeface="Roboto Mono"/>
              <a:sym typeface="Roboto Mon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7"/>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Brain Break</a:t>
            </a:r>
            <a:endParaRPr/>
          </a:p>
        </p:txBody>
      </p:sp>
      <p:sp>
        <p:nvSpPr>
          <p:cNvPr id="197" name="Google Shape;197;p27"/>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198" name="Google Shape;198;p2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puppies satisfying GIF" id="199" name="Google Shape;199;p27"/>
          <p:cNvPicPr preferRelativeResize="0"/>
          <p:nvPr/>
        </p:nvPicPr>
        <p:blipFill>
          <a:blip r:embed="rId3">
            <a:alphaModFix/>
          </a:blip>
          <a:stretch>
            <a:fillRect/>
          </a:stretch>
        </p:blipFill>
        <p:spPr>
          <a:xfrm>
            <a:off x="4132275" y="370425"/>
            <a:ext cx="3512900" cy="4391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